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handoutMasterIdLst>
    <p:handoutMasterId r:id="rId23"/>
  </p:handoutMasterIdLst>
  <p:sldIdLst>
    <p:sldId id="279" r:id="rId2"/>
    <p:sldId id="333" r:id="rId3"/>
    <p:sldId id="290" r:id="rId4"/>
    <p:sldId id="356" r:id="rId5"/>
    <p:sldId id="357" r:id="rId6"/>
    <p:sldId id="305" r:id="rId7"/>
    <p:sldId id="358" r:id="rId8"/>
    <p:sldId id="359" r:id="rId9"/>
    <p:sldId id="360" r:id="rId10"/>
    <p:sldId id="304" r:id="rId11"/>
    <p:sldId id="361" r:id="rId12"/>
    <p:sldId id="362" r:id="rId13"/>
    <p:sldId id="363" r:id="rId14"/>
    <p:sldId id="364" r:id="rId15"/>
    <p:sldId id="365" r:id="rId16"/>
    <p:sldId id="366" r:id="rId17"/>
    <p:sldId id="367" r:id="rId18"/>
    <p:sldId id="307" r:id="rId19"/>
    <p:sldId id="368" r:id="rId20"/>
    <p:sldId id="316"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邓灿" initials="邓灿" lastIdx="1" clrIdx="0">
    <p:extLst>
      <p:ext uri="{19B8F6BF-5375-455C-9EA6-DF929625EA0E}">
        <p15:presenceInfo xmlns:p15="http://schemas.microsoft.com/office/powerpoint/2012/main" userId="邓灿"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65" autoAdjust="0"/>
    <p:restoredTop sz="81078" autoAdjust="0"/>
  </p:normalViewPr>
  <p:slideViewPr>
    <p:cSldViewPr showGuides="1">
      <p:cViewPr varScale="1">
        <p:scale>
          <a:sx n="83" d="100"/>
          <a:sy n="83" d="100"/>
        </p:scale>
        <p:origin x="564" y="84"/>
      </p:cViewPr>
      <p:guideLst/>
    </p:cSldViewPr>
  </p:slideViewPr>
  <p:notesTextViewPr>
    <p:cViewPr>
      <p:scale>
        <a:sx n="3" d="2"/>
        <a:sy n="3" d="2"/>
      </p:scale>
      <p:origin x="0" y="0"/>
    </p:cViewPr>
  </p:notesTextViewPr>
  <p:notesViewPr>
    <p:cSldViewPr showGuides="1">
      <p:cViewPr varScale="1">
        <p:scale>
          <a:sx n="72" d="100"/>
          <a:sy n="72" d="100"/>
        </p:scale>
        <p:origin x="2658"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Sunlight Greenhouse</c:v>
                </c:pt>
              </c:strCache>
            </c:strRef>
          </c:tx>
          <c:spPr>
            <a:solidFill>
              <a:schemeClr val="accent1"/>
            </a:solidFill>
            <a:ln>
              <a:noFill/>
            </a:ln>
            <a:effectLst/>
          </c:spPr>
          <c:invertIfNegative val="0"/>
          <c:cat>
            <c:strRef>
              <c:f>Sheet1!$A$2:$A$7</c:f>
              <c:strCache>
                <c:ptCount val="6"/>
                <c:pt idx="0">
                  <c:v>2006年</c:v>
                </c:pt>
                <c:pt idx="1">
                  <c:v>2015年</c:v>
                </c:pt>
                <c:pt idx="2">
                  <c:v>2016年</c:v>
                </c:pt>
                <c:pt idx="3">
                  <c:v>2017年</c:v>
                </c:pt>
                <c:pt idx="4">
                  <c:v>2018年</c:v>
                </c:pt>
                <c:pt idx="5">
                  <c:v>2019年</c:v>
                </c:pt>
              </c:strCache>
            </c:strRef>
          </c:cat>
          <c:val>
            <c:numRef>
              <c:f>Sheet1!$B$2:$B$7</c:f>
              <c:numCache>
                <c:formatCode>General</c:formatCode>
                <c:ptCount val="6"/>
                <c:pt idx="0">
                  <c:v>81</c:v>
                </c:pt>
                <c:pt idx="1">
                  <c:v>316</c:v>
                </c:pt>
                <c:pt idx="2">
                  <c:v>334</c:v>
                </c:pt>
                <c:pt idx="3">
                  <c:v>349</c:v>
                </c:pt>
                <c:pt idx="4">
                  <c:v>361</c:v>
                </c:pt>
                <c:pt idx="5">
                  <c:v>373</c:v>
                </c:pt>
              </c:numCache>
            </c:numRef>
          </c:val>
          <c:extLst>
            <c:ext xmlns:c16="http://schemas.microsoft.com/office/drawing/2014/chart" uri="{C3380CC4-5D6E-409C-BE32-E72D297353CC}">
              <c16:uniqueId val="{00000000-3EB6-4A08-B5BA-EAE3F231E9C6}"/>
            </c:ext>
          </c:extLst>
        </c:ser>
        <c:ser>
          <c:idx val="1"/>
          <c:order val="1"/>
          <c:tx>
            <c:strRef>
              <c:f>Sheet1!$C$1</c:f>
              <c:strCache>
                <c:ptCount val="1"/>
                <c:pt idx="0">
                  <c:v>Plastic Greenhouse</c:v>
                </c:pt>
              </c:strCache>
            </c:strRef>
          </c:tx>
          <c:spPr>
            <a:solidFill>
              <a:schemeClr val="accent2"/>
            </a:solidFill>
            <a:ln>
              <a:noFill/>
            </a:ln>
            <a:effectLst/>
          </c:spPr>
          <c:invertIfNegative val="0"/>
          <c:cat>
            <c:strRef>
              <c:f>Sheet1!$A$2:$A$7</c:f>
              <c:strCache>
                <c:ptCount val="6"/>
                <c:pt idx="0">
                  <c:v>2006年</c:v>
                </c:pt>
                <c:pt idx="1">
                  <c:v>2015年</c:v>
                </c:pt>
                <c:pt idx="2">
                  <c:v>2016年</c:v>
                </c:pt>
                <c:pt idx="3">
                  <c:v>2017年</c:v>
                </c:pt>
                <c:pt idx="4">
                  <c:v>2018年</c:v>
                </c:pt>
                <c:pt idx="5">
                  <c:v>2019年</c:v>
                </c:pt>
              </c:strCache>
            </c:strRef>
          </c:cat>
          <c:val>
            <c:numRef>
              <c:f>Sheet1!$C$2:$C$7</c:f>
              <c:numCache>
                <c:formatCode>General</c:formatCode>
                <c:ptCount val="6"/>
                <c:pt idx="0">
                  <c:v>465</c:v>
                </c:pt>
                <c:pt idx="1">
                  <c:v>939</c:v>
                </c:pt>
                <c:pt idx="2">
                  <c:v>981</c:v>
                </c:pt>
                <c:pt idx="3">
                  <c:v>1019</c:v>
                </c:pt>
                <c:pt idx="4">
                  <c:v>1055</c:v>
                </c:pt>
                <c:pt idx="5">
                  <c:v>1090</c:v>
                </c:pt>
              </c:numCache>
            </c:numRef>
          </c:val>
          <c:extLst>
            <c:ext xmlns:c16="http://schemas.microsoft.com/office/drawing/2014/chart" uri="{C3380CC4-5D6E-409C-BE32-E72D297353CC}">
              <c16:uniqueId val="{00000001-3EB6-4A08-B5BA-EAE3F231E9C6}"/>
            </c:ext>
          </c:extLst>
        </c:ser>
        <c:dLbls>
          <c:showLegendKey val="0"/>
          <c:showVal val="0"/>
          <c:showCatName val="0"/>
          <c:showSerName val="0"/>
          <c:showPercent val="0"/>
          <c:showBubbleSize val="0"/>
        </c:dLbls>
        <c:gapWidth val="219"/>
        <c:overlap val="-27"/>
        <c:axId val="97943247"/>
        <c:axId val="97941167"/>
      </c:barChart>
      <c:catAx>
        <c:axId val="97943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7941167"/>
        <c:crosses val="autoZero"/>
        <c:auto val="1"/>
        <c:lblAlgn val="ctr"/>
        <c:lblOffset val="100"/>
        <c:noMultiLvlLbl val="0"/>
      </c:catAx>
      <c:valAx>
        <c:axId val="979411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79432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A64EF11-188C-4393-B8E5-2067C05674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B12A2BF-0A8D-43CC-950D-74EB93D36F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D9C367-4C9E-4BC5-BB2F-323A9829D053}" type="datetimeFigureOut">
              <a:rPr lang="zh-CN" altLang="en-US" smtClean="0"/>
              <a:t>2022/9/6</a:t>
            </a:fld>
            <a:endParaRPr lang="zh-CN" altLang="en-US"/>
          </a:p>
        </p:txBody>
      </p:sp>
      <p:sp>
        <p:nvSpPr>
          <p:cNvPr id="4" name="页脚占位符 3">
            <a:extLst>
              <a:ext uri="{FF2B5EF4-FFF2-40B4-BE49-F238E27FC236}">
                <a16:creationId xmlns:a16="http://schemas.microsoft.com/office/drawing/2014/main" id="{E51C7DFC-02C0-40F6-9C3D-B2BD88AE3A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1309694-FD21-48B4-BB51-87EDE245FA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D94FB8-74BE-4404-BC0A-BC4E15A107E8}" type="slidenum">
              <a:rPr lang="zh-CN" altLang="en-US" smtClean="0"/>
              <a:t>‹#›</a:t>
            </a:fld>
            <a:endParaRPr lang="zh-CN" altLang="en-US"/>
          </a:p>
        </p:txBody>
      </p:sp>
    </p:spTree>
    <p:extLst>
      <p:ext uri="{BB962C8B-B14F-4D97-AF65-F5344CB8AC3E}">
        <p14:creationId xmlns:p14="http://schemas.microsoft.com/office/powerpoint/2010/main" val="30100351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4BC31-7265-4CF3-9DF1-B591D48386A0}" type="datetimeFigureOut">
              <a:rPr lang="zh-CN" altLang="en-US" smtClean="0"/>
              <a:t>2022/9/6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C75FF-3045-4492-AE4F-F467C68E51DF}" type="slidenum">
              <a:rPr lang="zh-CN" altLang="en-US" smtClean="0"/>
              <a:t>‹#›</a:t>
            </a:fld>
            <a:endParaRPr lang="zh-CN" altLang="en-US"/>
          </a:p>
        </p:txBody>
      </p:sp>
    </p:spTree>
    <p:extLst>
      <p:ext uri="{BB962C8B-B14F-4D97-AF65-F5344CB8AC3E}">
        <p14:creationId xmlns:p14="http://schemas.microsoft.com/office/powerpoint/2010/main" val="2440020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尊敬的各位专家，领导，您们好，我来自华中农业大学，我叫邓灿，今天我给大家带来的是 </a:t>
            </a:r>
            <a:r>
              <a:rPr lang="en-US" altLang="zh-CN"/>
              <a:t>A framework for digital crop growing modeling based on agricultural internet of things</a:t>
            </a:r>
            <a:r>
              <a:rPr lang="zh-CN" altLang="en-US"/>
              <a:t>这篇论文，我将从以下</a:t>
            </a:r>
            <a:r>
              <a:rPr lang="en-US" altLang="zh-CN"/>
              <a:t>4</a:t>
            </a:r>
            <a:r>
              <a:rPr lang="zh-CN" altLang="en-US"/>
              <a:t>个方面对这篇论文做一个基本的讲解。</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ABC75FF-3045-4492-AE4F-F467C68E51DF}" type="slidenum">
              <a:rPr lang="zh-CN" altLang="en-US" smtClean="0"/>
              <a:t>1</a:t>
            </a:fld>
            <a:endParaRPr lang="zh-CN" altLang="en-US"/>
          </a:p>
        </p:txBody>
      </p:sp>
    </p:spTree>
    <p:extLst>
      <p:ext uri="{BB962C8B-B14F-4D97-AF65-F5344CB8AC3E}">
        <p14:creationId xmlns:p14="http://schemas.microsoft.com/office/powerpoint/2010/main" val="2676553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BC75FF-3045-4492-AE4F-F467C68E51DF}" type="slidenum">
              <a:rPr lang="zh-CN" altLang="en-US" smtClean="0"/>
              <a:t>10</a:t>
            </a:fld>
            <a:endParaRPr lang="zh-CN" altLang="en-US"/>
          </a:p>
        </p:txBody>
      </p:sp>
    </p:spTree>
    <p:extLst>
      <p:ext uri="{BB962C8B-B14F-4D97-AF65-F5344CB8AC3E}">
        <p14:creationId xmlns:p14="http://schemas.microsoft.com/office/powerpoint/2010/main" val="2241550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a:effectLst/>
                <a:ea typeface="宋体" panose="02010600030101010101" pitchFamily="2" charset="-122"/>
                <a:cs typeface="Times New Roman" panose="02020603050405020304" pitchFamily="18" charset="0"/>
              </a:rPr>
              <a:t>为了验证模型的可行性，</a:t>
            </a:r>
            <a:r>
              <a:rPr lang="zh-CN" altLang="en-US" sz="1800">
                <a:effectLst/>
                <a:ea typeface="宋体" panose="02010600030101010101" pitchFamily="2" charset="-122"/>
                <a:cs typeface="Times New Roman" panose="02020603050405020304" pitchFamily="18" charset="0"/>
              </a:rPr>
              <a:t>本文</a:t>
            </a:r>
            <a:r>
              <a:rPr lang="zh-CN" altLang="zh-CN" sz="1800">
                <a:effectLst/>
                <a:ea typeface="宋体" panose="02010600030101010101" pitchFamily="2" charset="-122"/>
                <a:cs typeface="Times New Roman" panose="02020603050405020304" pitchFamily="18" charset="0"/>
              </a:rPr>
              <a:t>以西瓜种苗为例进行建模实验。</a:t>
            </a:r>
            <a:endParaRPr lang="en-US" altLang="zh-CN" sz="1800">
              <a:effectLst/>
              <a:ea typeface="宋体" panose="02010600030101010101" pitchFamily="2" charset="-122"/>
              <a:cs typeface="Times New Roman" panose="02020603050405020304" pitchFamily="18" charset="0"/>
            </a:endParaRPr>
          </a:p>
          <a:p>
            <a:r>
              <a:rPr lang="zh-CN" altLang="en-US" sz="1800">
                <a:effectLst/>
                <a:ea typeface="宋体" panose="02010600030101010101" pitchFamily="2" charset="-122"/>
                <a:cs typeface="Times New Roman" panose="02020603050405020304" pitchFamily="18" charset="0"/>
              </a:rPr>
              <a:t>西瓜苗培育实验采集了两次数据，分别为测试集和验证集。为了论证选取的环境综合指数的可行性与适用性，我们采取了灰色关联度分析的数学方法。两次数据的灰色关联度矩阵，如表所示。相较于其他环境因子，辐热积与植物几何尺寸因素的关联度普遍偏大。</a:t>
            </a:r>
            <a:endParaRPr lang="zh-CN" altLang="en-US"/>
          </a:p>
        </p:txBody>
      </p:sp>
      <p:sp>
        <p:nvSpPr>
          <p:cNvPr id="4" name="灯片编号占位符 3"/>
          <p:cNvSpPr>
            <a:spLocks noGrp="1"/>
          </p:cNvSpPr>
          <p:nvPr>
            <p:ph type="sldNum" sz="quarter" idx="5"/>
          </p:nvPr>
        </p:nvSpPr>
        <p:spPr/>
        <p:txBody>
          <a:bodyPr/>
          <a:lstStyle/>
          <a:p>
            <a:fld id="{4ABC75FF-3045-4492-AE4F-F467C68E51DF}" type="slidenum">
              <a:rPr lang="zh-CN" altLang="en-US" smtClean="0"/>
              <a:t>11</a:t>
            </a:fld>
            <a:endParaRPr lang="zh-CN" altLang="en-US"/>
          </a:p>
        </p:txBody>
      </p:sp>
    </p:spTree>
    <p:extLst>
      <p:ext uri="{BB962C8B-B14F-4D97-AF65-F5344CB8AC3E}">
        <p14:creationId xmlns:p14="http://schemas.microsoft.com/office/powerpoint/2010/main" val="1777028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时为了更加直观地反映表格中的数据信息，我们采用热力图的可视化方式，以颜色深浅来表示数据的相关强度。两次数据矩阵的热力图，如图所示。第一列颜色偏深，直观的描述了辐热积与植物几何尺寸的关联度更强，有力的论证了辐热积作为综合环境指数的可行性。</a:t>
            </a:r>
          </a:p>
        </p:txBody>
      </p:sp>
      <p:sp>
        <p:nvSpPr>
          <p:cNvPr id="4" name="灯片编号占位符 3"/>
          <p:cNvSpPr>
            <a:spLocks noGrp="1"/>
          </p:cNvSpPr>
          <p:nvPr>
            <p:ph type="sldNum" sz="quarter" idx="5"/>
          </p:nvPr>
        </p:nvSpPr>
        <p:spPr/>
        <p:txBody>
          <a:bodyPr/>
          <a:lstStyle/>
          <a:p>
            <a:fld id="{4ABC75FF-3045-4492-AE4F-F467C68E51DF}" type="slidenum">
              <a:rPr lang="zh-CN" altLang="en-US" smtClean="0"/>
              <a:t>12</a:t>
            </a:fld>
            <a:endParaRPr lang="zh-CN" altLang="en-US"/>
          </a:p>
        </p:txBody>
      </p:sp>
    </p:spTree>
    <p:extLst>
      <p:ext uri="{BB962C8B-B14F-4D97-AF65-F5344CB8AC3E}">
        <p14:creationId xmlns:p14="http://schemas.microsoft.com/office/powerpoint/2010/main" val="2842961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借助</a:t>
            </a:r>
            <a:r>
              <a:rPr lang="en-US" altLang="zh-CN"/>
              <a:t>matlab</a:t>
            </a:r>
            <a:r>
              <a:rPr lang="zh-CN" altLang="en-US"/>
              <a:t>工具，将西瓜种苗长势综合指数与综合环境指数进行拟合，构建了西瓜种苗生长模型如图所示。作物生长走势符合生物生长的</a:t>
            </a:r>
            <a:r>
              <a:rPr lang="en-US" altLang="zh-CN"/>
              <a:t>Logistic</a:t>
            </a:r>
            <a:r>
              <a:rPr lang="zh-CN" altLang="en-US"/>
              <a:t>曲线的前半部分，该拟合函数符合植物生长的客观规律。</a:t>
            </a:r>
          </a:p>
        </p:txBody>
      </p:sp>
      <p:sp>
        <p:nvSpPr>
          <p:cNvPr id="4" name="灯片编号占位符 3"/>
          <p:cNvSpPr>
            <a:spLocks noGrp="1"/>
          </p:cNvSpPr>
          <p:nvPr>
            <p:ph type="sldNum" sz="quarter" idx="5"/>
          </p:nvPr>
        </p:nvSpPr>
        <p:spPr/>
        <p:txBody>
          <a:bodyPr/>
          <a:lstStyle/>
          <a:p>
            <a:fld id="{4ABC75FF-3045-4492-AE4F-F467C68E51DF}" type="slidenum">
              <a:rPr lang="zh-CN" altLang="en-US" smtClean="0"/>
              <a:t>13</a:t>
            </a:fld>
            <a:endParaRPr lang="zh-CN" altLang="en-US"/>
          </a:p>
        </p:txBody>
      </p:sp>
    </p:spTree>
    <p:extLst>
      <p:ext uri="{BB962C8B-B14F-4D97-AF65-F5344CB8AC3E}">
        <p14:creationId xmlns:p14="http://schemas.microsoft.com/office/powerpoint/2010/main" val="1582402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将实验组与对照组的拟合函数放置在同一个坐标轴下，以便分析构建的植物生长模拟模型的差异性与普适性，从函数图像可以看出，两组实验的函数走势基本吻合，从宏观上符合作物生长的客观规律。</a:t>
            </a:r>
          </a:p>
        </p:txBody>
      </p:sp>
      <p:sp>
        <p:nvSpPr>
          <p:cNvPr id="4" name="灯片编号占位符 3"/>
          <p:cNvSpPr>
            <a:spLocks noGrp="1"/>
          </p:cNvSpPr>
          <p:nvPr>
            <p:ph type="sldNum" sz="quarter" idx="5"/>
          </p:nvPr>
        </p:nvSpPr>
        <p:spPr/>
        <p:txBody>
          <a:bodyPr/>
          <a:lstStyle/>
          <a:p>
            <a:fld id="{4ABC75FF-3045-4492-AE4F-F467C68E51DF}" type="slidenum">
              <a:rPr lang="zh-CN" altLang="en-US" smtClean="0"/>
              <a:t>14</a:t>
            </a:fld>
            <a:endParaRPr lang="zh-CN" altLang="en-US"/>
          </a:p>
        </p:txBody>
      </p:sp>
    </p:spTree>
    <p:extLst>
      <p:ext uri="{BB962C8B-B14F-4D97-AF65-F5344CB8AC3E}">
        <p14:creationId xmlns:p14="http://schemas.microsoft.com/office/powerpoint/2010/main" val="4054194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以回归分析为基础，指标采用标准误差</a:t>
            </a:r>
            <a:r>
              <a:rPr lang="en-US" altLang="zh-CN"/>
              <a:t>RMSE</a:t>
            </a:r>
            <a:r>
              <a:rPr lang="zh-CN" altLang="en-US"/>
              <a:t>统计方法来检验模型的精度敏感性。表格是经计算得出的两组实验的决定系数与回归估计标准误差。其中</a:t>
            </a:r>
            <a:r>
              <a:rPr lang="en-US" altLang="zh-CN"/>
              <a:t>R2</a:t>
            </a:r>
            <a:r>
              <a:rPr lang="zh-CN" altLang="en-US"/>
              <a:t>均在</a:t>
            </a:r>
            <a:r>
              <a:rPr lang="en-US" altLang="zh-CN"/>
              <a:t>0.98</a:t>
            </a:r>
            <a:r>
              <a:rPr lang="zh-CN" altLang="en-US"/>
              <a:t>以上，</a:t>
            </a:r>
            <a:r>
              <a:rPr lang="en-US" altLang="zh-CN"/>
              <a:t>RMSE</a:t>
            </a:r>
            <a:r>
              <a:rPr lang="zh-CN" altLang="en-US"/>
              <a:t>均在</a:t>
            </a:r>
            <a:r>
              <a:rPr lang="en-US" altLang="zh-CN"/>
              <a:t>0.1</a:t>
            </a:r>
            <a:r>
              <a:rPr lang="zh-CN" altLang="en-US"/>
              <a:t>以下，这说明作物生长模型的精度达到了</a:t>
            </a:r>
            <a:r>
              <a:rPr lang="en-US" altLang="zh-CN"/>
              <a:t>98%</a:t>
            </a:r>
            <a:r>
              <a:rPr lang="zh-CN" altLang="en-US"/>
              <a:t>以上。</a:t>
            </a:r>
          </a:p>
        </p:txBody>
      </p:sp>
      <p:sp>
        <p:nvSpPr>
          <p:cNvPr id="4" name="灯片编号占位符 3"/>
          <p:cNvSpPr>
            <a:spLocks noGrp="1"/>
          </p:cNvSpPr>
          <p:nvPr>
            <p:ph type="sldNum" sz="quarter" idx="5"/>
          </p:nvPr>
        </p:nvSpPr>
        <p:spPr/>
        <p:txBody>
          <a:bodyPr/>
          <a:lstStyle/>
          <a:p>
            <a:fld id="{4ABC75FF-3045-4492-AE4F-F467C68E51DF}" type="slidenum">
              <a:rPr lang="zh-CN" altLang="en-US" smtClean="0"/>
              <a:t>15</a:t>
            </a:fld>
            <a:endParaRPr lang="zh-CN" altLang="en-US"/>
          </a:p>
        </p:txBody>
      </p:sp>
    </p:spTree>
    <p:extLst>
      <p:ext uri="{BB962C8B-B14F-4D97-AF65-F5344CB8AC3E}">
        <p14:creationId xmlns:p14="http://schemas.microsoft.com/office/powerpoint/2010/main" val="2658746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为了验证作物生长数字模型的可行性与可靠性。为此，我们以作物生长模型在线建模工具系统为案例进行研究。系统采集环境数据和蔬菜种苗生长表型数据的硬件设备原型如图所示。</a:t>
            </a:r>
          </a:p>
        </p:txBody>
      </p:sp>
      <p:sp>
        <p:nvSpPr>
          <p:cNvPr id="4" name="灯片编号占位符 3"/>
          <p:cNvSpPr>
            <a:spLocks noGrp="1"/>
          </p:cNvSpPr>
          <p:nvPr>
            <p:ph type="sldNum" sz="quarter" idx="5"/>
          </p:nvPr>
        </p:nvSpPr>
        <p:spPr/>
        <p:txBody>
          <a:bodyPr/>
          <a:lstStyle/>
          <a:p>
            <a:fld id="{4ABC75FF-3045-4492-AE4F-F467C68E51DF}" type="slidenum">
              <a:rPr lang="zh-CN" altLang="en-US" smtClean="0"/>
              <a:t>16</a:t>
            </a:fld>
            <a:endParaRPr lang="zh-CN" altLang="en-US"/>
          </a:p>
        </p:txBody>
      </p:sp>
    </p:spTree>
    <p:extLst>
      <p:ext uri="{BB962C8B-B14F-4D97-AF65-F5344CB8AC3E}">
        <p14:creationId xmlns:p14="http://schemas.microsoft.com/office/powerpoint/2010/main" val="1309372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作物生长模型在线建模工具系统如图所示，为用户展示了当前温室中的各种实时环境数据、辐热积和植物生长预测模型。该系统实现对蔬菜育苗生产信息的数据采集、数据处理和温室模型的选用和结果可视化。</a:t>
            </a:r>
          </a:p>
        </p:txBody>
      </p:sp>
      <p:sp>
        <p:nvSpPr>
          <p:cNvPr id="4" name="灯片编号占位符 3"/>
          <p:cNvSpPr>
            <a:spLocks noGrp="1"/>
          </p:cNvSpPr>
          <p:nvPr>
            <p:ph type="sldNum" sz="quarter" idx="5"/>
          </p:nvPr>
        </p:nvSpPr>
        <p:spPr/>
        <p:txBody>
          <a:bodyPr/>
          <a:lstStyle/>
          <a:p>
            <a:fld id="{4ABC75FF-3045-4492-AE4F-F467C68E51DF}" type="slidenum">
              <a:rPr lang="zh-CN" altLang="en-US" smtClean="0"/>
              <a:t>17</a:t>
            </a:fld>
            <a:endParaRPr lang="zh-CN" altLang="en-US"/>
          </a:p>
        </p:txBody>
      </p:sp>
    </p:spTree>
    <p:extLst>
      <p:ext uri="{BB962C8B-B14F-4D97-AF65-F5344CB8AC3E}">
        <p14:creationId xmlns:p14="http://schemas.microsoft.com/office/powerpoint/2010/main" val="1876339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BC75FF-3045-4492-AE4F-F467C68E51DF}" type="slidenum">
              <a:rPr lang="zh-CN" altLang="en-US" smtClean="0"/>
              <a:t>18</a:t>
            </a:fld>
            <a:endParaRPr lang="zh-CN" altLang="en-US"/>
          </a:p>
        </p:txBody>
      </p:sp>
    </p:spTree>
    <p:extLst>
      <p:ext uri="{BB962C8B-B14F-4D97-AF65-F5344CB8AC3E}">
        <p14:creationId xmlns:p14="http://schemas.microsoft.com/office/powerpoint/2010/main" val="2205443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BC75FF-3045-4492-AE4F-F467C68E51DF}" type="slidenum">
              <a:rPr lang="zh-CN" altLang="en-US" smtClean="0"/>
              <a:t>20</a:t>
            </a:fld>
            <a:endParaRPr lang="zh-CN" altLang="en-US"/>
          </a:p>
        </p:txBody>
      </p:sp>
    </p:spTree>
    <p:extLst>
      <p:ext uri="{BB962C8B-B14F-4D97-AF65-F5344CB8AC3E}">
        <p14:creationId xmlns:p14="http://schemas.microsoft.com/office/powerpoint/2010/main" val="3198768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分别是</a:t>
            </a:r>
            <a:r>
              <a:rPr lang="en-US" altLang="zh-CN"/>
              <a:t>1.research background. 2.research methods 3.prototype experiments 4.conclusions</a:t>
            </a:r>
          </a:p>
          <a:p>
            <a:r>
              <a:rPr lang="zh-CN" altLang="en-US"/>
              <a:t>首先，第一部分是</a:t>
            </a:r>
            <a:r>
              <a:rPr lang="en-US" altLang="zh-CN"/>
              <a:t>research background</a:t>
            </a:r>
            <a:endParaRPr lang="zh-CN" altLang="en-US" dirty="0"/>
          </a:p>
        </p:txBody>
      </p:sp>
      <p:sp>
        <p:nvSpPr>
          <p:cNvPr id="4" name="灯片编号占位符 3"/>
          <p:cNvSpPr>
            <a:spLocks noGrp="1"/>
          </p:cNvSpPr>
          <p:nvPr>
            <p:ph type="sldNum" sz="quarter" idx="5"/>
          </p:nvPr>
        </p:nvSpPr>
        <p:spPr/>
        <p:txBody>
          <a:bodyPr/>
          <a:lstStyle/>
          <a:p>
            <a:fld id="{4ABC75FF-3045-4492-AE4F-F467C68E51DF}" type="slidenum">
              <a:rPr lang="zh-CN" altLang="en-US" smtClean="0"/>
              <a:t>2</a:t>
            </a:fld>
            <a:endParaRPr lang="zh-CN" altLang="en-US"/>
          </a:p>
        </p:txBody>
      </p:sp>
    </p:spTree>
    <p:extLst>
      <p:ext uri="{BB962C8B-B14F-4D97-AF65-F5344CB8AC3E}">
        <p14:creationId xmlns:p14="http://schemas.microsoft.com/office/powerpoint/2010/main" val="91198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BC75FF-3045-4492-AE4F-F467C68E51DF}" type="slidenum">
              <a:rPr lang="zh-CN" altLang="en-US" smtClean="0"/>
              <a:t>3</a:t>
            </a:fld>
            <a:endParaRPr lang="zh-CN" altLang="en-US"/>
          </a:p>
        </p:txBody>
      </p:sp>
    </p:spTree>
    <p:extLst>
      <p:ext uri="{BB962C8B-B14F-4D97-AF65-F5344CB8AC3E}">
        <p14:creationId xmlns:p14="http://schemas.microsoft.com/office/powerpoint/2010/main" val="3687079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中国温室面积在逐年递增，且已具备较大规模。这使得大量物联网设备广泛部署于温室等环境可控农业领域，作物生长节奏、品质受环境因子影响较大，物联网环境调控成为提升农业生产效率的关键方法。而标准化与数字化的作物长势描述、定量和智能化环境调控，是实现工厂化大规模农业生产的前提条件。作物生长模型是这一问题的关键。因此，借助新兴的物联网技术，探索数值化、数学化描述作物生长过程，对于智慧农业的高效生产具有较大意义。</a:t>
            </a:r>
          </a:p>
        </p:txBody>
      </p:sp>
      <p:sp>
        <p:nvSpPr>
          <p:cNvPr id="4" name="灯片编号占位符 3"/>
          <p:cNvSpPr>
            <a:spLocks noGrp="1"/>
          </p:cNvSpPr>
          <p:nvPr>
            <p:ph type="sldNum" sz="quarter" idx="5"/>
          </p:nvPr>
        </p:nvSpPr>
        <p:spPr/>
        <p:txBody>
          <a:bodyPr/>
          <a:lstStyle/>
          <a:p>
            <a:fld id="{4ABC75FF-3045-4492-AE4F-F467C68E51DF}" type="slidenum">
              <a:rPr lang="zh-CN" altLang="en-US" smtClean="0"/>
              <a:t>4</a:t>
            </a:fld>
            <a:endParaRPr lang="zh-CN" altLang="en-US"/>
          </a:p>
        </p:txBody>
      </p:sp>
    </p:spTree>
    <p:extLst>
      <p:ext uri="{BB962C8B-B14F-4D97-AF65-F5344CB8AC3E}">
        <p14:creationId xmlns:p14="http://schemas.microsoft.com/office/powerpoint/2010/main" val="2600833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a:effectLst/>
                <a:ea typeface="宋体" panose="02010600030101010101" pitchFamily="2" charset="-122"/>
                <a:cs typeface="Times New Roman" panose="02020603050405020304" pitchFamily="18" charset="0"/>
              </a:rPr>
              <a:t>已有较多文献对农业数字化系统进行了研究。</a:t>
            </a:r>
            <a:r>
              <a:rPr lang="zh-CN" altLang="zh-CN" sz="1800" b="0">
                <a:effectLst/>
                <a:ea typeface="宋体" panose="02010600030101010101" pitchFamily="2" charset="-122"/>
                <a:cs typeface="Times New Roman" panose="02020603050405020304" pitchFamily="18" charset="0"/>
              </a:rPr>
              <a:t>作物生长模型可以合理量化研究作物生长和发育的过程，并分析作物生长与环境之间的响应关系</a:t>
            </a:r>
            <a:r>
              <a:rPr lang="zh-CN" altLang="en-US" sz="1800" b="0">
                <a:effectLst/>
                <a:ea typeface="宋体" panose="02010600030101010101" pitchFamily="2" charset="-122"/>
                <a:cs typeface="Times New Roman" panose="02020603050405020304" pitchFamily="18" charset="0"/>
              </a:rPr>
              <a:t>。但基于传统的数据测量与采集模式，对作物具有不可再生的破坏。同时，已有学者借助物联网技术探索生长模型的构建及应用工作。这些研究采取无损的数据采集方式，为作物生长数字模型构建提供了基础，但较少的考虑综合环境因素与作物表型的定量化描述。</a:t>
            </a:r>
            <a:endParaRPr lang="zh-CN" altLang="en-US" b="0"/>
          </a:p>
        </p:txBody>
      </p:sp>
      <p:sp>
        <p:nvSpPr>
          <p:cNvPr id="4" name="灯片编号占位符 3"/>
          <p:cNvSpPr>
            <a:spLocks noGrp="1"/>
          </p:cNvSpPr>
          <p:nvPr>
            <p:ph type="sldNum" sz="quarter" idx="5"/>
          </p:nvPr>
        </p:nvSpPr>
        <p:spPr/>
        <p:txBody>
          <a:bodyPr/>
          <a:lstStyle/>
          <a:p>
            <a:fld id="{4ABC75FF-3045-4492-AE4F-F467C68E51DF}" type="slidenum">
              <a:rPr lang="zh-CN" altLang="en-US" smtClean="0"/>
              <a:t>5</a:t>
            </a:fld>
            <a:endParaRPr lang="zh-CN" altLang="en-US"/>
          </a:p>
        </p:txBody>
      </p:sp>
    </p:spTree>
    <p:extLst>
      <p:ext uri="{BB962C8B-B14F-4D97-AF65-F5344CB8AC3E}">
        <p14:creationId xmlns:p14="http://schemas.microsoft.com/office/powerpoint/2010/main" val="3264448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ABC75FF-3045-4492-AE4F-F467C68E51DF}" type="slidenum">
              <a:rPr lang="zh-CN" altLang="en-US" smtClean="0"/>
              <a:t>6</a:t>
            </a:fld>
            <a:endParaRPr lang="zh-CN" altLang="en-US"/>
          </a:p>
        </p:txBody>
      </p:sp>
    </p:spTree>
    <p:extLst>
      <p:ext uri="{BB962C8B-B14F-4D97-AF65-F5344CB8AC3E}">
        <p14:creationId xmlns:p14="http://schemas.microsoft.com/office/powerpoint/2010/main" val="1026014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基于上述研究背景，我们专门设计了一种作物生长数字模型在线建模系统架构。</a:t>
            </a: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该架构分为环境感知与作物表型检测层、作物生长模型（</a:t>
            </a:r>
            <a:r>
              <a:rPr lang="en-US" altLang="zh-CN" sz="1800" kern="100">
                <a:effectLst/>
                <a:latin typeface="等线" panose="02010600030101010101" pitchFamily="2" charset="-122"/>
                <a:ea typeface="宋体" panose="02010600030101010101" pitchFamily="2" charset="-122"/>
                <a:cs typeface="Times New Roman" panose="02020603050405020304" pitchFamily="18" charset="0"/>
              </a:rPr>
              <a:t>Crop Growing Model, CGM</a:t>
            </a:r>
            <a:r>
              <a:rPr lang="zh-CN" altLang="zh-CN" sz="1800" kern="100">
                <a:effectLst/>
                <a:latin typeface="等线" panose="02010600030101010101" pitchFamily="2" charset="-122"/>
                <a:ea typeface="宋体" panose="02010600030101010101" pitchFamily="2" charset="-122"/>
                <a:cs typeface="Times New Roman" panose="02020603050405020304" pitchFamily="18" charset="0"/>
              </a:rPr>
              <a:t>）云和终端应用层。每层之间采用标准的无线通讯方式和接口协议进行连接，采取松散耦合的方式集成。</a:t>
            </a:r>
            <a:endParaRPr lang="zh-CN" altLang="en-US"/>
          </a:p>
        </p:txBody>
      </p:sp>
      <p:sp>
        <p:nvSpPr>
          <p:cNvPr id="4" name="灯片编号占位符 3"/>
          <p:cNvSpPr>
            <a:spLocks noGrp="1"/>
          </p:cNvSpPr>
          <p:nvPr>
            <p:ph type="sldNum" sz="quarter" idx="5"/>
          </p:nvPr>
        </p:nvSpPr>
        <p:spPr/>
        <p:txBody>
          <a:bodyPr/>
          <a:lstStyle/>
          <a:p>
            <a:fld id="{4ABC75FF-3045-4492-AE4F-F467C68E51DF}" type="slidenum">
              <a:rPr lang="zh-CN" altLang="en-US" smtClean="0"/>
              <a:t>7</a:t>
            </a:fld>
            <a:endParaRPr lang="zh-CN" altLang="en-US"/>
          </a:p>
        </p:txBody>
      </p:sp>
    </p:spTree>
    <p:extLst>
      <p:ext uri="{BB962C8B-B14F-4D97-AF65-F5344CB8AC3E}">
        <p14:creationId xmlns:p14="http://schemas.microsoft.com/office/powerpoint/2010/main" val="1416559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我们构建了一种多因素融合的作物生长模型，提出了一种综合环境耦合方法。</a:t>
            </a:r>
            <a:endParaRPr lang="en-US" altLang="zh-CN"/>
          </a:p>
          <a:p>
            <a:r>
              <a:rPr lang="zh-CN" altLang="en-US"/>
              <a:t>其中综合环境指数是对多个单一环境因素的融合。辐热积通常被用来评估太阳辐射与温度的累计程度，适合本文所提多环境因素耦合的情形。为此，可考虑采用辐热积评估作物干物质累积过程。</a:t>
            </a:r>
            <a:endParaRPr lang="en-US" altLang="zh-CN"/>
          </a:p>
          <a:p>
            <a:r>
              <a:rPr lang="zh-CN" altLang="zh-CN" sz="1800">
                <a:effectLst/>
                <a:ea typeface="宋体" panose="02010600030101010101" pitchFamily="2" charset="-122"/>
                <a:cs typeface="Times New Roman" panose="02020603050405020304" pitchFamily="18" charset="0"/>
              </a:rPr>
              <a:t>单一的作物</a:t>
            </a:r>
            <a:r>
              <a:rPr lang="zh-CN" altLang="en-US" sz="1800">
                <a:effectLst/>
                <a:ea typeface="宋体" panose="02010600030101010101" pitchFamily="2" charset="-122"/>
                <a:cs typeface="Times New Roman" panose="02020603050405020304" pitchFamily="18" charset="0"/>
              </a:rPr>
              <a:t>器官</a:t>
            </a:r>
            <a:r>
              <a:rPr lang="zh-CN" altLang="zh-CN" sz="1800">
                <a:effectLst/>
                <a:ea typeface="宋体" panose="02010600030101010101" pitchFamily="2" charset="-122"/>
                <a:cs typeface="Times New Roman" panose="02020603050405020304" pitchFamily="18" charset="0"/>
              </a:rPr>
              <a:t>指标无法评估作物的长势健康</a:t>
            </a:r>
            <a:r>
              <a:rPr lang="zh-CN" altLang="en-US" sz="1800">
                <a:effectLst/>
                <a:ea typeface="宋体" panose="02010600030101010101" pitchFamily="2" charset="-122"/>
                <a:cs typeface="Times New Roman" panose="02020603050405020304" pitchFamily="18" charset="0"/>
              </a:rPr>
              <a:t>与</a:t>
            </a:r>
            <a:r>
              <a:rPr lang="zh-CN" altLang="zh-CN" sz="1800">
                <a:effectLst/>
                <a:ea typeface="宋体" panose="02010600030101010101" pitchFamily="2" charset="-122"/>
                <a:cs typeface="Times New Roman" panose="02020603050405020304" pitchFamily="18" charset="0"/>
              </a:rPr>
              <a:t>强壮状态。为此，</a:t>
            </a:r>
            <a:r>
              <a:rPr lang="zh-CN" altLang="en-US" sz="1800">
                <a:effectLst/>
                <a:ea typeface="宋体" panose="02010600030101010101" pitchFamily="2" charset="-122"/>
                <a:cs typeface="Times New Roman" panose="02020603050405020304" pitchFamily="18" charset="0"/>
              </a:rPr>
              <a:t>本文</a:t>
            </a:r>
            <a:r>
              <a:rPr lang="zh-CN" altLang="zh-CN" sz="1800">
                <a:effectLst/>
                <a:ea typeface="宋体" panose="02010600030101010101" pitchFamily="2" charset="-122"/>
                <a:cs typeface="Times New Roman" panose="02020603050405020304" pitchFamily="18" charset="0"/>
              </a:rPr>
              <a:t>采取图像边缘设备直接测量的作物器官表型数据，构建作物长势综合指数</a:t>
            </a:r>
            <a:r>
              <a:rPr lang="zh-CN" altLang="en-US" sz="1800">
                <a:effectLst/>
                <a:ea typeface="宋体" panose="02010600030101010101" pitchFamily="2" charset="-122"/>
                <a:cs typeface="Times New Roman" panose="02020603050405020304" pitchFamily="18" charset="0"/>
              </a:rPr>
              <a:t>。</a:t>
            </a:r>
            <a:endParaRPr lang="zh-CN" altLang="en-US"/>
          </a:p>
        </p:txBody>
      </p:sp>
      <p:sp>
        <p:nvSpPr>
          <p:cNvPr id="4" name="灯片编号占位符 3"/>
          <p:cNvSpPr>
            <a:spLocks noGrp="1"/>
          </p:cNvSpPr>
          <p:nvPr>
            <p:ph type="sldNum" sz="quarter" idx="5"/>
          </p:nvPr>
        </p:nvSpPr>
        <p:spPr/>
        <p:txBody>
          <a:bodyPr/>
          <a:lstStyle/>
          <a:p>
            <a:fld id="{4ABC75FF-3045-4492-AE4F-F467C68E51DF}" type="slidenum">
              <a:rPr lang="zh-CN" altLang="en-US" smtClean="0"/>
              <a:t>8</a:t>
            </a:fld>
            <a:endParaRPr lang="zh-CN" altLang="en-US"/>
          </a:p>
        </p:txBody>
      </p:sp>
    </p:spTree>
    <p:extLst>
      <p:ext uri="{BB962C8B-B14F-4D97-AF65-F5344CB8AC3E}">
        <p14:creationId xmlns:p14="http://schemas.microsoft.com/office/powerpoint/2010/main" val="4240022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作物数字模型拟合算法，如图所示。该算法运行于</a:t>
            </a:r>
            <a:r>
              <a:rPr lang="en-US" altLang="zh-CN"/>
              <a:t>CGM</a:t>
            </a:r>
            <a:r>
              <a:rPr lang="zh-CN" altLang="en-US"/>
              <a:t>云。</a:t>
            </a:r>
            <a:r>
              <a:rPr lang="zh-CN" altLang="zh-CN" sz="1800">
                <a:effectLst/>
                <a:ea typeface="宋体" panose="02010600030101010101" pitchFamily="2" charset="-122"/>
                <a:cs typeface="Times New Roman" panose="02020603050405020304" pitchFamily="18" charset="0"/>
              </a:rPr>
              <a:t>算法的输入为：</a:t>
            </a:r>
            <a:r>
              <a:rPr lang="en-US" altLang="zh-CN" sz="1800">
                <a:effectLst/>
                <a:ea typeface="宋体" panose="02010600030101010101" pitchFamily="2" charset="-122"/>
                <a:cs typeface="Times New Roman" panose="02020603050405020304" pitchFamily="18" charset="0"/>
              </a:rPr>
              <a:t>CGM</a:t>
            </a:r>
            <a:r>
              <a:rPr lang="zh-CN" altLang="zh-CN" sz="1800">
                <a:effectLst/>
                <a:ea typeface="宋体" panose="02010600030101010101" pitchFamily="2" charset="-122"/>
                <a:cs typeface="Times New Roman" panose="02020603050405020304" pitchFamily="18" charset="0"/>
              </a:rPr>
              <a:t>接收边温室边缘设备上传的环境数据和作物器官表型数据。通过上述综合评价指标进行数据融合，并进行灰色关联度分析获取可行建模参数，</a:t>
            </a:r>
            <a:r>
              <a:rPr lang="en-US" altLang="zh-CN" sz="1800">
                <a:effectLst/>
                <a:ea typeface="宋体" panose="02010600030101010101" pitchFamily="2" charset="-122"/>
                <a:cs typeface="Times New Roman" panose="02020603050405020304" pitchFamily="18" charset="0"/>
              </a:rPr>
              <a:t>CGM</a:t>
            </a:r>
            <a:r>
              <a:rPr lang="zh-CN" altLang="zh-CN" sz="1800">
                <a:effectLst/>
                <a:ea typeface="宋体" panose="02010600030101010101" pitchFamily="2" charset="-122"/>
                <a:cs typeface="Times New Roman" panose="02020603050405020304" pitchFamily="18" charset="0"/>
              </a:rPr>
              <a:t>将对综合环境因子与作物生长综合指标进行拟合，构建作物生长数字模型。</a:t>
            </a:r>
            <a:endParaRPr lang="zh-CN" altLang="en-US"/>
          </a:p>
        </p:txBody>
      </p:sp>
      <p:sp>
        <p:nvSpPr>
          <p:cNvPr id="4" name="灯片编号占位符 3"/>
          <p:cNvSpPr>
            <a:spLocks noGrp="1"/>
          </p:cNvSpPr>
          <p:nvPr>
            <p:ph type="sldNum" sz="quarter" idx="5"/>
          </p:nvPr>
        </p:nvSpPr>
        <p:spPr/>
        <p:txBody>
          <a:bodyPr/>
          <a:lstStyle/>
          <a:p>
            <a:fld id="{4ABC75FF-3045-4492-AE4F-F467C68E51DF}" type="slidenum">
              <a:rPr lang="zh-CN" altLang="en-US" smtClean="0"/>
              <a:t>9</a:t>
            </a:fld>
            <a:endParaRPr lang="zh-CN" altLang="en-US"/>
          </a:p>
        </p:txBody>
      </p:sp>
    </p:spTree>
    <p:extLst>
      <p:ext uri="{BB962C8B-B14F-4D97-AF65-F5344CB8AC3E}">
        <p14:creationId xmlns:p14="http://schemas.microsoft.com/office/powerpoint/2010/main" val="1122615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5" name="图片占位符 24">
            <a:extLst>
              <a:ext uri="{FF2B5EF4-FFF2-40B4-BE49-F238E27FC236}">
                <a16:creationId xmlns:a16="http://schemas.microsoft.com/office/drawing/2014/main" id="{6ACD24C6-52E2-4BFF-9ADB-E75440B8523C}"/>
              </a:ext>
            </a:extLst>
          </p:cNvPr>
          <p:cNvSpPr>
            <a:spLocks noGrp="1"/>
          </p:cNvSpPr>
          <p:nvPr>
            <p:ph type="pic" sz="quarter" idx="10"/>
          </p:nvPr>
        </p:nvSpPr>
        <p:spPr>
          <a:xfrm>
            <a:off x="0" y="0"/>
            <a:ext cx="3048000" cy="2324911"/>
          </a:xfrm>
          <a:prstGeom prst="rect">
            <a:avLst/>
          </a:prstGeom>
        </p:spPr>
        <p:txBody>
          <a:bodyPr/>
          <a:lstStyle/>
          <a:p>
            <a:endParaRPr lang="zh-CN" altLang="en-US"/>
          </a:p>
        </p:txBody>
      </p:sp>
      <p:sp>
        <p:nvSpPr>
          <p:cNvPr id="26" name="图片占位符 24">
            <a:extLst>
              <a:ext uri="{FF2B5EF4-FFF2-40B4-BE49-F238E27FC236}">
                <a16:creationId xmlns:a16="http://schemas.microsoft.com/office/drawing/2014/main" id="{36D628F4-66C1-4A32-9F14-3576AE05BCC0}"/>
              </a:ext>
            </a:extLst>
          </p:cNvPr>
          <p:cNvSpPr>
            <a:spLocks noGrp="1"/>
          </p:cNvSpPr>
          <p:nvPr>
            <p:ph type="pic" sz="quarter" idx="11"/>
          </p:nvPr>
        </p:nvSpPr>
        <p:spPr>
          <a:xfrm>
            <a:off x="3048000" y="0"/>
            <a:ext cx="3048000" cy="2324911"/>
          </a:xfrm>
          <a:prstGeom prst="rect">
            <a:avLst/>
          </a:prstGeom>
        </p:spPr>
        <p:txBody>
          <a:bodyPr/>
          <a:lstStyle/>
          <a:p>
            <a:endParaRPr lang="zh-CN" altLang="en-US"/>
          </a:p>
        </p:txBody>
      </p:sp>
      <p:sp>
        <p:nvSpPr>
          <p:cNvPr id="27" name="图片占位符 24">
            <a:extLst>
              <a:ext uri="{FF2B5EF4-FFF2-40B4-BE49-F238E27FC236}">
                <a16:creationId xmlns:a16="http://schemas.microsoft.com/office/drawing/2014/main" id="{B49C7C8F-7517-4DBD-8D5D-70DC2E2C3D91}"/>
              </a:ext>
            </a:extLst>
          </p:cNvPr>
          <p:cNvSpPr>
            <a:spLocks noGrp="1"/>
          </p:cNvSpPr>
          <p:nvPr>
            <p:ph type="pic" sz="quarter" idx="12"/>
          </p:nvPr>
        </p:nvSpPr>
        <p:spPr>
          <a:xfrm>
            <a:off x="6096000" y="0"/>
            <a:ext cx="3048000" cy="2324911"/>
          </a:xfrm>
          <a:prstGeom prst="rect">
            <a:avLst/>
          </a:prstGeom>
        </p:spPr>
        <p:txBody>
          <a:bodyPr/>
          <a:lstStyle/>
          <a:p>
            <a:endParaRPr lang="zh-CN" altLang="en-US"/>
          </a:p>
        </p:txBody>
      </p:sp>
      <p:sp>
        <p:nvSpPr>
          <p:cNvPr id="28" name="图片占位符 24">
            <a:extLst>
              <a:ext uri="{FF2B5EF4-FFF2-40B4-BE49-F238E27FC236}">
                <a16:creationId xmlns:a16="http://schemas.microsoft.com/office/drawing/2014/main" id="{B2D4BED4-FCE9-4C35-8D22-B585C682CF68}"/>
              </a:ext>
            </a:extLst>
          </p:cNvPr>
          <p:cNvSpPr>
            <a:spLocks noGrp="1"/>
          </p:cNvSpPr>
          <p:nvPr>
            <p:ph type="pic" sz="quarter" idx="13"/>
          </p:nvPr>
        </p:nvSpPr>
        <p:spPr>
          <a:xfrm>
            <a:off x="9144000" y="0"/>
            <a:ext cx="3048000" cy="2324911"/>
          </a:xfrm>
          <a:prstGeom prst="rect">
            <a:avLst/>
          </a:prstGeom>
        </p:spPr>
        <p:txBody>
          <a:bodyPr/>
          <a:lstStyle/>
          <a:p>
            <a:endParaRPr lang="zh-CN" altLang="en-US"/>
          </a:p>
        </p:txBody>
      </p:sp>
      <p:sp>
        <p:nvSpPr>
          <p:cNvPr id="37" name="图片占位符 24">
            <a:extLst>
              <a:ext uri="{FF2B5EF4-FFF2-40B4-BE49-F238E27FC236}">
                <a16:creationId xmlns:a16="http://schemas.microsoft.com/office/drawing/2014/main" id="{80C1FE60-3FAE-4791-AB96-CA0E881149B3}"/>
              </a:ext>
            </a:extLst>
          </p:cNvPr>
          <p:cNvSpPr>
            <a:spLocks noGrp="1"/>
          </p:cNvSpPr>
          <p:nvPr>
            <p:ph type="pic" sz="quarter" idx="14"/>
          </p:nvPr>
        </p:nvSpPr>
        <p:spPr>
          <a:xfrm>
            <a:off x="0" y="2324911"/>
            <a:ext cx="3048000" cy="2324911"/>
          </a:xfrm>
          <a:prstGeom prst="rect">
            <a:avLst/>
          </a:prstGeom>
        </p:spPr>
        <p:txBody>
          <a:bodyPr/>
          <a:lstStyle/>
          <a:p>
            <a:endParaRPr lang="zh-CN" altLang="en-US"/>
          </a:p>
        </p:txBody>
      </p:sp>
      <p:sp>
        <p:nvSpPr>
          <p:cNvPr id="38" name="图片占位符 24">
            <a:extLst>
              <a:ext uri="{FF2B5EF4-FFF2-40B4-BE49-F238E27FC236}">
                <a16:creationId xmlns:a16="http://schemas.microsoft.com/office/drawing/2014/main" id="{E8082969-AFB0-42E6-B7F0-292C84EF88F0}"/>
              </a:ext>
            </a:extLst>
          </p:cNvPr>
          <p:cNvSpPr>
            <a:spLocks noGrp="1"/>
          </p:cNvSpPr>
          <p:nvPr>
            <p:ph type="pic" sz="quarter" idx="15"/>
          </p:nvPr>
        </p:nvSpPr>
        <p:spPr>
          <a:xfrm>
            <a:off x="3048000" y="2324911"/>
            <a:ext cx="3048000" cy="2324911"/>
          </a:xfrm>
          <a:prstGeom prst="rect">
            <a:avLst/>
          </a:prstGeom>
        </p:spPr>
        <p:txBody>
          <a:bodyPr/>
          <a:lstStyle/>
          <a:p>
            <a:endParaRPr lang="zh-CN" altLang="en-US"/>
          </a:p>
        </p:txBody>
      </p:sp>
      <p:sp>
        <p:nvSpPr>
          <p:cNvPr id="39" name="图片占位符 24">
            <a:extLst>
              <a:ext uri="{FF2B5EF4-FFF2-40B4-BE49-F238E27FC236}">
                <a16:creationId xmlns:a16="http://schemas.microsoft.com/office/drawing/2014/main" id="{F1E2188A-24F1-4C00-9148-E1506E8E3D9A}"/>
              </a:ext>
            </a:extLst>
          </p:cNvPr>
          <p:cNvSpPr>
            <a:spLocks noGrp="1"/>
          </p:cNvSpPr>
          <p:nvPr>
            <p:ph type="pic" sz="quarter" idx="16"/>
          </p:nvPr>
        </p:nvSpPr>
        <p:spPr>
          <a:xfrm>
            <a:off x="6096000" y="2324911"/>
            <a:ext cx="3048000" cy="2324911"/>
          </a:xfrm>
          <a:prstGeom prst="rect">
            <a:avLst/>
          </a:prstGeom>
        </p:spPr>
        <p:txBody>
          <a:bodyPr/>
          <a:lstStyle/>
          <a:p>
            <a:endParaRPr lang="zh-CN" altLang="en-US"/>
          </a:p>
        </p:txBody>
      </p:sp>
      <p:sp>
        <p:nvSpPr>
          <p:cNvPr id="40" name="图片占位符 24">
            <a:extLst>
              <a:ext uri="{FF2B5EF4-FFF2-40B4-BE49-F238E27FC236}">
                <a16:creationId xmlns:a16="http://schemas.microsoft.com/office/drawing/2014/main" id="{2C069D62-F1B2-47BE-A8F7-1280C2E7DCB1}"/>
              </a:ext>
            </a:extLst>
          </p:cNvPr>
          <p:cNvSpPr>
            <a:spLocks noGrp="1"/>
          </p:cNvSpPr>
          <p:nvPr>
            <p:ph type="pic" sz="quarter" idx="17"/>
          </p:nvPr>
        </p:nvSpPr>
        <p:spPr>
          <a:xfrm>
            <a:off x="9144000" y="2324911"/>
            <a:ext cx="3048000" cy="2324911"/>
          </a:xfrm>
          <a:prstGeom prst="rect">
            <a:avLst/>
          </a:prstGeom>
        </p:spPr>
        <p:txBody>
          <a:bodyPr/>
          <a:lstStyle/>
          <a:p>
            <a:endParaRPr lang="zh-CN" altLang="en-US"/>
          </a:p>
        </p:txBody>
      </p:sp>
      <p:sp>
        <p:nvSpPr>
          <p:cNvPr id="41" name="图片占位符 24">
            <a:extLst>
              <a:ext uri="{FF2B5EF4-FFF2-40B4-BE49-F238E27FC236}">
                <a16:creationId xmlns:a16="http://schemas.microsoft.com/office/drawing/2014/main" id="{C6F81426-57F9-402D-BA44-D7B7F324A8E2}"/>
              </a:ext>
            </a:extLst>
          </p:cNvPr>
          <p:cNvSpPr>
            <a:spLocks noGrp="1"/>
          </p:cNvSpPr>
          <p:nvPr>
            <p:ph type="pic" sz="quarter" idx="18"/>
          </p:nvPr>
        </p:nvSpPr>
        <p:spPr>
          <a:xfrm>
            <a:off x="0" y="4649822"/>
            <a:ext cx="3048000" cy="2324911"/>
          </a:xfrm>
          <a:prstGeom prst="rect">
            <a:avLst/>
          </a:prstGeom>
        </p:spPr>
        <p:txBody>
          <a:bodyPr/>
          <a:lstStyle/>
          <a:p>
            <a:endParaRPr lang="zh-CN" altLang="en-US"/>
          </a:p>
        </p:txBody>
      </p:sp>
      <p:sp>
        <p:nvSpPr>
          <p:cNvPr id="42" name="图片占位符 24">
            <a:extLst>
              <a:ext uri="{FF2B5EF4-FFF2-40B4-BE49-F238E27FC236}">
                <a16:creationId xmlns:a16="http://schemas.microsoft.com/office/drawing/2014/main" id="{B9488997-BD3A-455F-9E2A-65F871C6DBDC}"/>
              </a:ext>
            </a:extLst>
          </p:cNvPr>
          <p:cNvSpPr>
            <a:spLocks noGrp="1"/>
          </p:cNvSpPr>
          <p:nvPr>
            <p:ph type="pic" sz="quarter" idx="19"/>
          </p:nvPr>
        </p:nvSpPr>
        <p:spPr>
          <a:xfrm>
            <a:off x="3048000" y="4649822"/>
            <a:ext cx="3048000" cy="2324911"/>
          </a:xfrm>
          <a:prstGeom prst="rect">
            <a:avLst/>
          </a:prstGeom>
        </p:spPr>
        <p:txBody>
          <a:bodyPr/>
          <a:lstStyle/>
          <a:p>
            <a:endParaRPr lang="zh-CN" altLang="en-US"/>
          </a:p>
        </p:txBody>
      </p:sp>
      <p:sp>
        <p:nvSpPr>
          <p:cNvPr id="43" name="图片占位符 24">
            <a:extLst>
              <a:ext uri="{FF2B5EF4-FFF2-40B4-BE49-F238E27FC236}">
                <a16:creationId xmlns:a16="http://schemas.microsoft.com/office/drawing/2014/main" id="{C2308F52-EE09-456D-A327-665D3DF81039}"/>
              </a:ext>
            </a:extLst>
          </p:cNvPr>
          <p:cNvSpPr>
            <a:spLocks noGrp="1"/>
          </p:cNvSpPr>
          <p:nvPr>
            <p:ph type="pic" sz="quarter" idx="20"/>
          </p:nvPr>
        </p:nvSpPr>
        <p:spPr>
          <a:xfrm>
            <a:off x="6096000" y="4649822"/>
            <a:ext cx="3048000" cy="2324911"/>
          </a:xfrm>
          <a:prstGeom prst="rect">
            <a:avLst/>
          </a:prstGeom>
        </p:spPr>
        <p:txBody>
          <a:bodyPr/>
          <a:lstStyle/>
          <a:p>
            <a:endParaRPr lang="zh-CN" altLang="en-US"/>
          </a:p>
        </p:txBody>
      </p:sp>
      <p:sp>
        <p:nvSpPr>
          <p:cNvPr id="44" name="图片占位符 24">
            <a:extLst>
              <a:ext uri="{FF2B5EF4-FFF2-40B4-BE49-F238E27FC236}">
                <a16:creationId xmlns:a16="http://schemas.microsoft.com/office/drawing/2014/main" id="{5D876E42-53F9-417D-AB2D-1CDC8F752694}"/>
              </a:ext>
            </a:extLst>
          </p:cNvPr>
          <p:cNvSpPr>
            <a:spLocks noGrp="1"/>
          </p:cNvSpPr>
          <p:nvPr>
            <p:ph type="pic" sz="quarter" idx="21"/>
          </p:nvPr>
        </p:nvSpPr>
        <p:spPr>
          <a:xfrm>
            <a:off x="9144000" y="4649822"/>
            <a:ext cx="3048000" cy="2324911"/>
          </a:xfrm>
          <a:prstGeom prst="rect">
            <a:avLst/>
          </a:prstGeom>
        </p:spPr>
        <p:txBody>
          <a:bodyPr/>
          <a:lstStyle/>
          <a:p>
            <a:endParaRPr lang="zh-CN" altLang="en-US"/>
          </a:p>
        </p:txBody>
      </p:sp>
    </p:spTree>
    <p:extLst>
      <p:ext uri="{BB962C8B-B14F-4D97-AF65-F5344CB8AC3E}">
        <p14:creationId xmlns:p14="http://schemas.microsoft.com/office/powerpoint/2010/main" val="958383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右上角logo">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20ADE468-773F-47AB-A244-E314BE4640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83583" y="191860"/>
            <a:ext cx="2178046" cy="619931"/>
          </a:xfrm>
          <a:prstGeom prst="rect">
            <a:avLst/>
          </a:prstGeom>
        </p:spPr>
      </p:pic>
    </p:spTree>
    <p:extLst>
      <p:ext uri="{BB962C8B-B14F-4D97-AF65-F5344CB8AC3E}">
        <p14:creationId xmlns:p14="http://schemas.microsoft.com/office/powerpoint/2010/main" val="1914625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内页2">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48476545-E90F-4893-9805-11623DBD2B15}"/>
              </a:ext>
            </a:extLst>
          </p:cNvPr>
          <p:cNvSpPr/>
          <p:nvPr userDrawn="1"/>
        </p:nvSpPr>
        <p:spPr>
          <a:xfrm>
            <a:off x="0" y="1"/>
            <a:ext cx="12192000" cy="10476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形 3">
            <a:extLst>
              <a:ext uri="{FF2B5EF4-FFF2-40B4-BE49-F238E27FC236}">
                <a16:creationId xmlns:a16="http://schemas.microsoft.com/office/drawing/2014/main" id="{5F4ABA42-AF5E-4789-BF82-6CE951A813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59415" y="131998"/>
            <a:ext cx="2753371" cy="783684"/>
          </a:xfrm>
          <a:prstGeom prst="rect">
            <a:avLst/>
          </a:prstGeom>
        </p:spPr>
      </p:pic>
    </p:spTree>
    <p:extLst>
      <p:ext uri="{BB962C8B-B14F-4D97-AF65-F5344CB8AC3E}">
        <p14:creationId xmlns:p14="http://schemas.microsoft.com/office/powerpoint/2010/main" val="4278323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482" userDrawn="1">
          <p15:clr>
            <a:srgbClr val="FBAE40"/>
          </p15:clr>
        </p15:guide>
        <p15:guide id="4" orient="horz" pos="406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524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36639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8" r:id="rId3"/>
    <p:sldLayoutId id="2147483679"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9.emf"/></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jp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2.jpe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jpeg"/><Relationship Id="rId3" Type="http://schemas.openxmlformats.org/officeDocument/2006/relationships/image" Target="../media/image8.jpg"/><Relationship Id="rId7" Type="http://schemas.openxmlformats.org/officeDocument/2006/relationships/image" Target="../media/image37.jpeg"/><Relationship Id="rId12" Type="http://schemas.openxmlformats.org/officeDocument/2006/relationships/image" Target="../media/image42.jpeg"/><Relationship Id="rId2" Type="http://schemas.openxmlformats.org/officeDocument/2006/relationships/notesSlide" Target="../notesSlides/notesSlide19.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5" Type="http://schemas.openxmlformats.org/officeDocument/2006/relationships/image" Target="../media/image3.pn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jpeg"/><Relationship Id="rId1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png"/><Relationship Id="rId3" Type="http://schemas.openxmlformats.org/officeDocument/2006/relationships/image" Target="../media/image11.jpe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0.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0.png"/><Relationship Id="rId4" Type="http://schemas.openxmlformats.org/officeDocument/2006/relationships/image" Target="../media/image19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8BDCD1C-EA7D-40E3-8123-D045D5A0E03C}"/>
              </a:ext>
            </a:extLst>
          </p:cNvPr>
          <p:cNvPicPr>
            <a:picLocks noChangeAspect="1"/>
          </p:cNvPicPr>
          <p:nvPr/>
        </p:nvPicPr>
        <p:blipFill rotWithShape="1">
          <a:blip r:embed="rId3">
            <a:extLst>
              <a:ext uri="{28A0092B-C50C-407E-A947-70E740481C1C}">
                <a14:useLocalDpi xmlns:a14="http://schemas.microsoft.com/office/drawing/2010/main" val="0"/>
              </a:ext>
            </a:extLst>
          </a:blip>
          <a:srcRect t="7813" b="7813"/>
          <a:stretch/>
        </p:blipFill>
        <p:spPr>
          <a:xfrm>
            <a:off x="0" y="-25230"/>
            <a:ext cx="12228512" cy="6878538"/>
          </a:xfrm>
          <a:prstGeom prst="rect">
            <a:avLst/>
          </a:prstGeom>
        </p:spPr>
      </p:pic>
      <p:sp>
        <p:nvSpPr>
          <p:cNvPr id="9" name="矩形 8">
            <a:extLst>
              <a:ext uri="{FF2B5EF4-FFF2-40B4-BE49-F238E27FC236}">
                <a16:creationId xmlns:a16="http://schemas.microsoft.com/office/drawing/2014/main" id="{D2A63A76-6877-41C5-AA70-936C1395AEC0}"/>
              </a:ext>
            </a:extLst>
          </p:cNvPr>
          <p:cNvSpPr/>
          <p:nvPr/>
        </p:nvSpPr>
        <p:spPr>
          <a:xfrm>
            <a:off x="11523" y="-25230"/>
            <a:ext cx="12228512" cy="6857990"/>
          </a:xfrm>
          <a:prstGeom prst="rect">
            <a:avLst/>
          </a:prstGeom>
          <a:gradFill>
            <a:gsLst>
              <a:gs pos="58000">
                <a:srgbClr val="007750">
                  <a:alpha val="90000"/>
                  <a:lumMod val="99000"/>
                  <a:lumOff val="1000"/>
                </a:srgbClr>
              </a:gs>
              <a:gs pos="0">
                <a:srgbClr val="007750">
                  <a:lumMod val="99000"/>
                  <a:lumOff val="1000"/>
                </a:srgbClr>
              </a:gs>
              <a:gs pos="100000">
                <a:srgbClr val="007750">
                  <a:alpha val="60000"/>
                </a:srgb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9" name="矩形 98">
            <a:extLst>
              <a:ext uri="{FF2B5EF4-FFF2-40B4-BE49-F238E27FC236}">
                <a16:creationId xmlns:a16="http://schemas.microsoft.com/office/drawing/2014/main" id="{C328F6F2-3673-4E99-A080-E1AC48E99B5D}"/>
              </a:ext>
            </a:extLst>
          </p:cNvPr>
          <p:cNvSpPr/>
          <p:nvPr/>
        </p:nvSpPr>
        <p:spPr>
          <a:xfrm>
            <a:off x="194154" y="194787"/>
            <a:ext cx="11803693" cy="6468427"/>
          </a:xfrm>
          <a:prstGeom prst="rect">
            <a:avLst/>
          </a:prstGeom>
          <a:noFill/>
          <a:ln w="349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0" name="矩形 99">
            <a:extLst>
              <a:ext uri="{FF2B5EF4-FFF2-40B4-BE49-F238E27FC236}">
                <a16:creationId xmlns:a16="http://schemas.microsoft.com/office/drawing/2014/main" id="{62647A6E-E232-498F-B2CF-EB20A043C030}"/>
              </a:ext>
            </a:extLst>
          </p:cNvPr>
          <p:cNvSpPr/>
          <p:nvPr/>
        </p:nvSpPr>
        <p:spPr>
          <a:xfrm>
            <a:off x="194153" y="2346505"/>
            <a:ext cx="11803693" cy="214803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8" name="文本框 97">
            <a:extLst>
              <a:ext uri="{FF2B5EF4-FFF2-40B4-BE49-F238E27FC236}">
                <a16:creationId xmlns:a16="http://schemas.microsoft.com/office/drawing/2014/main" id="{88EE43F1-2CF3-448D-97C9-66972A407A6F}"/>
              </a:ext>
            </a:extLst>
          </p:cNvPr>
          <p:cNvSpPr txBox="1"/>
          <p:nvPr/>
        </p:nvSpPr>
        <p:spPr>
          <a:xfrm>
            <a:off x="334958" y="2828835"/>
            <a:ext cx="1152207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600" b="1">
                <a:solidFill>
                  <a:srgbClr val="007750"/>
                </a:solidFill>
                <a:cs typeface="+mn-ea"/>
                <a:sym typeface="+mn-lt"/>
              </a:rPr>
              <a:t>A Framework for Digital Crop Growing Modeling based on Agricultural Internet of Things</a:t>
            </a:r>
            <a:endParaRPr kumimoji="0" lang="zh-CN" altLang="en-US" sz="3600" b="1" i="0" u="none" strike="noStrike" kern="1200" cap="none" spc="0" normalizeH="0" baseline="0" noProof="0" dirty="0">
              <a:ln>
                <a:noFill/>
              </a:ln>
              <a:solidFill>
                <a:srgbClr val="007750"/>
              </a:solidFill>
              <a:effectLst/>
              <a:uLnTx/>
              <a:uFillTx/>
              <a:cs typeface="+mn-ea"/>
              <a:sym typeface="+mn-lt"/>
            </a:endParaRPr>
          </a:p>
        </p:txBody>
      </p:sp>
      <p:sp>
        <p:nvSpPr>
          <p:cNvPr id="101" name="文本框 100">
            <a:extLst>
              <a:ext uri="{FF2B5EF4-FFF2-40B4-BE49-F238E27FC236}">
                <a16:creationId xmlns:a16="http://schemas.microsoft.com/office/drawing/2014/main" id="{D42B0AE7-BE51-4BAF-8423-B0C14B50EC3A}"/>
              </a:ext>
            </a:extLst>
          </p:cNvPr>
          <p:cNvSpPr txBox="1"/>
          <p:nvPr/>
        </p:nvSpPr>
        <p:spPr>
          <a:xfrm>
            <a:off x="2171559" y="5433882"/>
            <a:ext cx="784887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white"/>
                </a:solidFill>
                <a:effectLst/>
                <a:uLnTx/>
                <a:uFillTx/>
                <a:cs typeface="+mn-ea"/>
                <a:sym typeface="+mn-lt"/>
              </a:rPr>
              <a:t>Lin</a:t>
            </a:r>
            <a:r>
              <a:rPr kumimoji="0" lang="zh-CN" altLang="en-US" sz="1600" b="1" i="0" u="none" strike="noStrike" kern="1200" cap="none" spc="0" normalizeH="0" baseline="0" noProof="0">
                <a:ln>
                  <a:noFill/>
                </a:ln>
                <a:solidFill>
                  <a:prstClr val="white"/>
                </a:solidFill>
                <a:effectLst/>
                <a:uLnTx/>
                <a:uFillTx/>
                <a:cs typeface="+mn-ea"/>
                <a:sym typeface="+mn-lt"/>
              </a:rPr>
              <a:t> </a:t>
            </a:r>
            <a:r>
              <a:rPr kumimoji="0" lang="en-US" altLang="zh-CN" sz="1600" b="1" i="0" u="none" strike="noStrike" kern="1200" cap="none" spc="0" normalizeH="0" baseline="0" noProof="0">
                <a:ln>
                  <a:noFill/>
                </a:ln>
                <a:solidFill>
                  <a:prstClr val="white"/>
                </a:solidFill>
                <a:effectLst/>
                <a:uLnTx/>
                <a:uFillTx/>
                <a:cs typeface="+mn-ea"/>
                <a:sym typeface="+mn-lt"/>
              </a:rPr>
              <a:t>Yang,</a:t>
            </a:r>
            <a:r>
              <a:rPr kumimoji="0" lang="zh-CN" altLang="en-US" sz="1600" b="1" i="0" u="none" strike="noStrike" kern="1200" cap="none" spc="0" normalizeH="0" baseline="0" noProof="0">
                <a:ln>
                  <a:noFill/>
                </a:ln>
                <a:solidFill>
                  <a:prstClr val="white"/>
                </a:solidFill>
                <a:effectLst/>
                <a:uLnTx/>
                <a:uFillTx/>
                <a:cs typeface="+mn-ea"/>
                <a:sym typeface="+mn-lt"/>
              </a:rPr>
              <a:t> </a:t>
            </a:r>
            <a:r>
              <a:rPr lang="en-US" altLang="zh-CN" sz="1600" b="1">
                <a:solidFill>
                  <a:prstClr val="white"/>
                </a:solidFill>
                <a:cs typeface="+mn-ea"/>
                <a:sym typeface="+mn-lt"/>
              </a:rPr>
              <a:t>Can Deng, Zhilong Bie, Yu Chen, Xiuwen Fu, Grancarlo Fortino </a:t>
            </a:r>
            <a:r>
              <a:rPr kumimoji="0" lang="zh-CN" altLang="en-US" sz="1800" b="1" i="0" u="none" strike="noStrike" kern="1200" cap="none" spc="0" normalizeH="0" baseline="0" noProof="0">
                <a:ln>
                  <a:noFill/>
                </a:ln>
                <a:solidFill>
                  <a:prstClr val="white"/>
                </a:solidFill>
                <a:effectLst/>
                <a:uLnTx/>
                <a:uFillTx/>
                <a:cs typeface="+mn-ea"/>
                <a:sym typeface="+mn-lt"/>
              </a:rPr>
              <a:t> </a:t>
            </a: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102" name="文本框 101">
            <a:extLst>
              <a:ext uri="{FF2B5EF4-FFF2-40B4-BE49-F238E27FC236}">
                <a16:creationId xmlns:a16="http://schemas.microsoft.com/office/drawing/2014/main" id="{0520CC78-B508-461D-B441-7F011643DF3A}"/>
              </a:ext>
            </a:extLst>
          </p:cNvPr>
          <p:cNvSpPr txBox="1"/>
          <p:nvPr/>
        </p:nvSpPr>
        <p:spPr>
          <a:xfrm>
            <a:off x="4920785" y="6063937"/>
            <a:ext cx="235042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prstClr val="white"/>
                </a:solidFill>
                <a:cs typeface="+mn-ea"/>
                <a:sym typeface="+mn-lt"/>
              </a:rPr>
              <a:t>2022.09.05</a:t>
            </a:r>
            <a:endParaRPr kumimoji="0" lang="zh-CN" altLang="en-US" sz="1600" b="1" i="0" u="none" strike="noStrike" kern="1200" cap="none" spc="0" normalizeH="0" baseline="0" noProof="0" dirty="0">
              <a:ln>
                <a:noFill/>
              </a:ln>
              <a:solidFill>
                <a:prstClr val="white"/>
              </a:solidFill>
              <a:effectLst/>
              <a:uLnTx/>
              <a:uFillTx/>
              <a:cs typeface="+mn-ea"/>
              <a:sym typeface="+mn-lt"/>
            </a:endParaRPr>
          </a:p>
        </p:txBody>
      </p:sp>
      <p:pic>
        <p:nvPicPr>
          <p:cNvPr id="11" name="图形 10">
            <a:extLst>
              <a:ext uri="{FF2B5EF4-FFF2-40B4-BE49-F238E27FC236}">
                <a16:creationId xmlns:a16="http://schemas.microsoft.com/office/drawing/2014/main" id="{EEF2CC91-DD21-4C15-B554-3CBAF73895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48746" y="816526"/>
            <a:ext cx="2753371" cy="783684"/>
          </a:xfrm>
          <a:prstGeom prst="rect">
            <a:avLst/>
          </a:prstGeom>
        </p:spPr>
      </p:pic>
      <p:sp>
        <p:nvSpPr>
          <p:cNvPr id="6" name="矩形 5">
            <a:extLst>
              <a:ext uri="{FF2B5EF4-FFF2-40B4-BE49-F238E27FC236}">
                <a16:creationId xmlns:a16="http://schemas.microsoft.com/office/drawing/2014/main" id="{41A86247-CD73-4460-8599-AADF0FB04DAF}"/>
              </a:ext>
            </a:extLst>
          </p:cNvPr>
          <p:cNvSpPr/>
          <p:nvPr/>
        </p:nvSpPr>
        <p:spPr>
          <a:xfrm flipV="1">
            <a:off x="2495600" y="5933476"/>
            <a:ext cx="72008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solidFill>
                <a:schemeClr val="bg1"/>
              </a:solidFill>
            </a:endParaRPr>
          </a:p>
        </p:txBody>
      </p:sp>
      <p:pic>
        <p:nvPicPr>
          <p:cNvPr id="13" name="图片 12" descr="logoUNICAL">
            <a:extLst>
              <a:ext uri="{FF2B5EF4-FFF2-40B4-BE49-F238E27FC236}">
                <a16:creationId xmlns:a16="http://schemas.microsoft.com/office/drawing/2014/main" id="{A6CB6AAC-C305-0269-4514-F7CEAF23F2E7}"/>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backgroundRemoval t="9402" b="91453" l="3595" r="97141">
                        <a14:foregroundMark x1="26389" y1="26068" x2="26389" y2="26068"/>
                        <a14:foregroundMark x1="74837" y1="16239" x2="85294" y2="17521"/>
                        <a14:foregroundMark x1="75980" y1="32906" x2="84395" y2="29915"/>
                        <a14:foregroundMark x1="75654" y1="49573" x2="85049" y2="47009"/>
                        <a14:foregroundMark x1="90033" y1="32906" x2="95016" y2="32051"/>
                        <a14:foregroundMark x1="89379" y1="50000" x2="94853" y2="44872"/>
                        <a14:foregroundMark x1="75163" y1="78205" x2="81454" y2="79060"/>
                        <a14:foregroundMark x1="75490" y1="67949" x2="86275" y2="61111"/>
                        <a14:foregroundMark x1="39624" y1="60256" x2="41667" y2="84615"/>
                        <a14:foregroundMark x1="42729" y1="59402" x2="43056" y2="79915"/>
                        <a14:foregroundMark x1="30474" y1="12821" x2="30556" y2="31197"/>
                        <a14:foregroundMark x1="26634" y1="41026" x2="27533" y2="43590"/>
                        <a14:foregroundMark x1="28676" y1="44872" x2="29820" y2="43162"/>
                        <a14:foregroundMark x1="44853" y1="14957" x2="45016" y2="33761"/>
                        <a14:foregroundMark x1="43791" y1="14103" x2="42647" y2="30342"/>
                        <a14:foregroundMark x1="45997" y1="11966" x2="48203" y2="11966"/>
                        <a14:foregroundMark x1="46487" y1="25641" x2="47712" y2="25641"/>
                        <a14:foregroundMark x1="50245" y1="22650" x2="50327" y2="36752"/>
                        <a14:foregroundMark x1="53595" y1="13248" x2="54085" y2="23504"/>
                        <a14:foregroundMark x1="52369" y1="29060" x2="53268" y2="42308"/>
                        <a14:foregroundMark x1="57271" y1="11966" x2="57925" y2="14957"/>
                        <a14:foregroundMark x1="54575" y1="39744" x2="55556" y2="44017"/>
                        <a14:foregroundMark x1="56046" y1="44872" x2="57108" y2="44872"/>
                        <a14:foregroundMark x1="59722" y1="13248" x2="59641" y2="42735"/>
                        <a14:foregroundMark x1="61029" y1="12821" x2="65196" y2="10684"/>
                        <a14:foregroundMark x1="67239" y1="14957" x2="68791" y2="35470"/>
                        <a14:foregroundMark x1="6046" y1="57692" x2="5964" y2="82051"/>
                        <a14:foregroundMark x1="5882" y1="55983" x2="6127" y2="55128"/>
                        <a14:foregroundMark x1="9967" y1="59402" x2="10703" y2="73932"/>
                        <a14:foregroundMark x1="8497" y1="53419" x2="10212" y2="61111"/>
                        <a14:foregroundMark x1="6944" y1="53419" x2="8007" y2="53419"/>
                        <a14:foregroundMark x1="5719" y1="82051" x2="6373" y2="85043"/>
                        <a14:foregroundMark x1="10539" y1="77350" x2="9559" y2="84188"/>
                        <a14:foregroundMark x1="12010" y1="55128" x2="11765" y2="80342"/>
                        <a14:foregroundMark x1="12908" y1="53419" x2="15196" y2="54274"/>
                        <a14:foregroundMark x1="12582" y1="67521" x2="14542" y2="67949"/>
                        <a14:foregroundMark x1="11683" y1="83333" x2="11928" y2="85470"/>
                        <a14:foregroundMark x1="15523" y1="83333" x2="13725" y2="86752"/>
                        <a14:foregroundMark x1="16993" y1="55983" x2="16912" y2="83761"/>
                        <a14:foregroundMark x1="20343" y1="84188" x2="19690" y2="85470"/>
                        <a14:foregroundMark x1="17320" y1="84615" x2="19199" y2="86325"/>
                        <a14:foregroundMark x1="21977" y1="55128" x2="21814" y2="81624"/>
                        <a14:foregroundMark x1="22712" y1="86325" x2="24918" y2="85470"/>
                        <a14:foregroundMark x1="28758" y1="55556" x2="29739" y2="78632"/>
                        <a14:foregroundMark x1="30147" y1="81624" x2="30310" y2="85470"/>
                        <a14:foregroundMark x1="27451" y1="64957" x2="26144" y2="84615"/>
                        <a14:foregroundMark x1="36193" y1="54701" x2="36193" y2="54701"/>
                        <a14:foregroundMark x1="31944" y1="68803" x2="33007" y2="82906"/>
                        <a14:foregroundMark x1="33333" y1="54701" x2="34722" y2="53419"/>
                        <a14:foregroundMark x1="38154" y1="67949" x2="37418" y2="84615"/>
                        <a14:foregroundMark x1="49837" y1="55983" x2="51552" y2="83333"/>
                        <a14:foregroundMark x1="44281" y1="85897" x2="46078" y2="85470"/>
                        <a14:foregroundMark x1="48938" y1="62821" x2="47549" y2="82479"/>
                        <a14:foregroundMark x1="53676" y1="57692" x2="53758" y2="84615"/>
                        <a14:foregroundMark x1="63480" y1="57692" x2="63480" y2="81624"/>
                        <a14:foregroundMark x1="67320" y1="55983" x2="69444" y2="82479"/>
                        <a14:foregroundMark x1="66340" y1="65385" x2="65196" y2="85470"/>
                        <a14:foregroundMark x1="90359" y1="62393" x2="89461" y2="74359"/>
                        <a14:foregroundMark x1="7190" y1="86325" x2="9232" y2="84615"/>
                        <a14:foregroundMark x1="27859" y1="74786" x2="28431" y2="74786"/>
                        <a14:foregroundMark x1="27533" y1="61966" x2="27696" y2="60256"/>
                        <a14:backgroundMark x1="8088" y1="63675" x2="8578" y2="76923"/>
                        <a14:backgroundMark x1="13399" y1="60684" x2="15605" y2="61966"/>
                        <a14:backgroundMark x1="12990" y1="77350" x2="15359" y2="72650"/>
                        <a14:backgroundMark x1="11029" y1="67094" x2="11111" y2="75641"/>
                        <a14:backgroundMark x1="39297" y1="67094" x2="39297" y2="70940"/>
                        <a14:backgroundMark x1="28350" y1="68803" x2="28350" y2="70085"/>
                        <a14:backgroundMark x1="67075" y1="67949" x2="67157" y2="70085"/>
                        <a14:backgroundMark x1="76225" y1="72650" x2="82598" y2="72222"/>
                        <a14:backgroundMark x1="90768" y1="41026" x2="94690" y2="40598"/>
                        <a14:backgroundMark x1="88889" y1="40598" x2="90278" y2="40171"/>
                        <a14:backgroundMark x1="89052" y1="56838" x2="92484" y2="56410"/>
                        <a14:backgroundMark x1="27451" y1="73077" x2="27696" y2="71368"/>
                        <a14:backgroundMark x1="28023" y1="66239" x2="28105" y2="63248"/>
                      </a14:backgroundRemoval>
                    </a14:imgEffect>
                  </a14:imgLayer>
                </a14:imgProps>
              </a:ext>
            </a:extLst>
          </a:blip>
          <a:stretch>
            <a:fillRect/>
          </a:stretch>
        </p:blipFill>
        <p:spPr>
          <a:xfrm>
            <a:off x="6184748" y="878804"/>
            <a:ext cx="3054350" cy="659130"/>
          </a:xfrm>
          <a:prstGeom prst="rect">
            <a:avLst/>
          </a:prstGeom>
          <a:noFill/>
          <a:ln w="9525">
            <a:noFill/>
          </a:ln>
        </p:spPr>
      </p:pic>
    </p:spTree>
    <p:extLst>
      <p:ext uri="{BB962C8B-B14F-4D97-AF65-F5344CB8AC3E}">
        <p14:creationId xmlns:p14="http://schemas.microsoft.com/office/powerpoint/2010/main" val="246245087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DC010E-8126-4A30-BEBD-A11C57C00A0E}"/>
              </a:ext>
            </a:extLst>
          </p:cNvPr>
          <p:cNvSpPr/>
          <p:nvPr/>
        </p:nvSpPr>
        <p:spPr>
          <a:xfrm>
            <a:off x="0" y="0"/>
            <a:ext cx="12192000" cy="6858000"/>
          </a:xfrm>
          <a:prstGeom prst="rect">
            <a:avLst/>
          </a:prstGeom>
          <a:solidFill>
            <a:schemeClr val="accent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矩形 6">
            <a:extLst>
              <a:ext uri="{FF2B5EF4-FFF2-40B4-BE49-F238E27FC236}">
                <a16:creationId xmlns:a16="http://schemas.microsoft.com/office/drawing/2014/main" id="{34E3F6A1-77DD-43EB-9ECF-9674F8A1C598}"/>
              </a:ext>
            </a:extLst>
          </p:cNvPr>
          <p:cNvSpPr/>
          <p:nvPr/>
        </p:nvSpPr>
        <p:spPr>
          <a:xfrm>
            <a:off x="739631" y="0"/>
            <a:ext cx="2644239" cy="4581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2" name="文本框 9">
            <a:extLst>
              <a:ext uri="{FF2B5EF4-FFF2-40B4-BE49-F238E27FC236}">
                <a16:creationId xmlns:a16="http://schemas.microsoft.com/office/drawing/2014/main" id="{BB56986B-691E-4C30-AC6B-C97D564ACBB3}"/>
              </a:ext>
            </a:extLst>
          </p:cNvPr>
          <p:cNvSpPr txBox="1"/>
          <p:nvPr/>
        </p:nvSpPr>
        <p:spPr>
          <a:xfrm>
            <a:off x="4123501" y="3235828"/>
            <a:ext cx="7805147"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sym typeface="+mn-lt"/>
              </a:rPr>
              <a:t>Prototype Experiments</a:t>
            </a:r>
            <a:endParaRPr kumimoji="0" lang="zh-CN" altLang="en-US" sz="54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mn-lt"/>
            </a:endParaRPr>
          </a:p>
        </p:txBody>
      </p:sp>
      <p:sp>
        <p:nvSpPr>
          <p:cNvPr id="15" name="文本框 9">
            <a:extLst>
              <a:ext uri="{FF2B5EF4-FFF2-40B4-BE49-F238E27FC236}">
                <a16:creationId xmlns:a16="http://schemas.microsoft.com/office/drawing/2014/main" id="{FC984421-4D22-4771-A61C-0195BD1FFF59}"/>
              </a:ext>
            </a:extLst>
          </p:cNvPr>
          <p:cNvSpPr txBox="1"/>
          <p:nvPr/>
        </p:nvSpPr>
        <p:spPr>
          <a:xfrm>
            <a:off x="807046" y="1487425"/>
            <a:ext cx="2509407" cy="22159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1" i="0" u="none" strike="noStrike" kern="1200" cap="none" spc="0" normalizeH="0" baseline="0" noProof="0" dirty="0">
                <a:ln>
                  <a:noFill/>
                </a:ln>
                <a:solidFill>
                  <a:schemeClr val="accent1"/>
                </a:solidFill>
                <a:effectLst/>
                <a:uLnTx/>
                <a:uFillTx/>
                <a:cs typeface="+mn-ea"/>
                <a:sym typeface="+mn-lt"/>
              </a:rPr>
              <a:t>03</a:t>
            </a:r>
            <a:endParaRPr kumimoji="0" lang="zh-CN" altLang="en-US" sz="13800" b="1" i="0" u="none" strike="noStrike" kern="1200" cap="none" spc="0" normalizeH="0" baseline="0" noProof="0" dirty="0">
              <a:ln>
                <a:noFill/>
              </a:ln>
              <a:solidFill>
                <a:schemeClr val="accent1"/>
              </a:solidFill>
              <a:effectLst/>
              <a:uLnTx/>
              <a:uFillTx/>
              <a:cs typeface="+mn-ea"/>
              <a:sym typeface="+mn-lt"/>
            </a:endParaRPr>
          </a:p>
        </p:txBody>
      </p:sp>
      <p:cxnSp>
        <p:nvCxnSpPr>
          <p:cNvPr id="16" name="直接连接符 15">
            <a:extLst>
              <a:ext uri="{FF2B5EF4-FFF2-40B4-BE49-F238E27FC236}">
                <a16:creationId xmlns:a16="http://schemas.microsoft.com/office/drawing/2014/main" id="{AC2D784B-D8EE-47C6-8271-F989F24E070B}"/>
              </a:ext>
            </a:extLst>
          </p:cNvPr>
          <p:cNvCxnSpPr>
            <a:cxnSpLocks/>
          </p:cNvCxnSpPr>
          <p:nvPr/>
        </p:nvCxnSpPr>
        <p:spPr>
          <a:xfrm>
            <a:off x="739631" y="4012854"/>
            <a:ext cx="2644239"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19FD1D0-047B-42F9-801F-CB22FAE588F6}"/>
              </a:ext>
            </a:extLst>
          </p:cNvPr>
          <p:cNvCxnSpPr>
            <a:cxnSpLocks/>
          </p:cNvCxnSpPr>
          <p:nvPr/>
        </p:nvCxnSpPr>
        <p:spPr>
          <a:xfrm>
            <a:off x="739631" y="4159158"/>
            <a:ext cx="2644239"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图形 12">
            <a:extLst>
              <a:ext uri="{FF2B5EF4-FFF2-40B4-BE49-F238E27FC236}">
                <a16:creationId xmlns:a16="http://schemas.microsoft.com/office/drawing/2014/main" id="{91252EAA-AF74-4F0F-A8B3-265E0E13FA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32925" y="228970"/>
            <a:ext cx="2753371" cy="783684"/>
          </a:xfrm>
          <a:prstGeom prst="rect">
            <a:avLst/>
          </a:prstGeom>
        </p:spPr>
      </p:pic>
    </p:spTree>
    <p:extLst>
      <p:ext uri="{BB962C8B-B14F-4D97-AF65-F5344CB8AC3E}">
        <p14:creationId xmlns:p14="http://schemas.microsoft.com/office/powerpoint/2010/main" val="107679627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7">
            <a:extLst>
              <a:ext uri="{FF2B5EF4-FFF2-40B4-BE49-F238E27FC236}">
                <a16:creationId xmlns:a16="http://schemas.microsoft.com/office/drawing/2014/main" id="{B4B1CE30-14B3-A203-F405-50F1CAFD3D48}"/>
              </a:ext>
            </a:extLst>
          </p:cNvPr>
          <p:cNvSpPr txBox="1">
            <a:spLocks noChangeArrowheads="1"/>
          </p:cNvSpPr>
          <p:nvPr/>
        </p:nvSpPr>
        <p:spPr bwMode="auto">
          <a:xfrm>
            <a:off x="839416" y="106362"/>
            <a:ext cx="4218853"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chemeClr val="bg1"/>
                </a:solidFill>
              </a:rPr>
              <a:t>Prototype Experiments</a:t>
            </a:r>
            <a:endParaRPr lang="zh-CN" altLang="en-US" b="1" dirty="0">
              <a:solidFill>
                <a:schemeClr val="bg1"/>
              </a:solidFill>
            </a:endParaRPr>
          </a:p>
        </p:txBody>
      </p:sp>
      <p:grpSp>
        <p:nvGrpSpPr>
          <p:cNvPr id="9" name="组合 8">
            <a:extLst>
              <a:ext uri="{FF2B5EF4-FFF2-40B4-BE49-F238E27FC236}">
                <a16:creationId xmlns:a16="http://schemas.microsoft.com/office/drawing/2014/main" id="{1BC8C819-45FC-6BD6-118E-F0975AAEE1FA}"/>
              </a:ext>
            </a:extLst>
          </p:cNvPr>
          <p:cNvGrpSpPr>
            <a:grpSpLocks/>
          </p:cNvGrpSpPr>
          <p:nvPr/>
        </p:nvGrpSpPr>
        <p:grpSpPr>
          <a:xfrm>
            <a:off x="213232" y="1228964"/>
            <a:ext cx="6170800" cy="592911"/>
            <a:chOff x="193418" y="479019"/>
            <a:chExt cx="1232055" cy="592911"/>
          </a:xfrm>
          <a:solidFill>
            <a:schemeClr val="bg1"/>
          </a:solidFill>
        </p:grpSpPr>
        <p:sp>
          <p:nvSpPr>
            <p:cNvPr id="10" name="矩形: 圆角 9">
              <a:extLst>
                <a:ext uri="{FF2B5EF4-FFF2-40B4-BE49-F238E27FC236}">
                  <a16:creationId xmlns:a16="http://schemas.microsoft.com/office/drawing/2014/main" id="{6DC0DDBC-B936-C978-2938-39E0678EC7DB}"/>
                </a:ext>
              </a:extLst>
            </p:cNvPr>
            <p:cNvSpPr/>
            <p:nvPr/>
          </p:nvSpPr>
          <p:spPr>
            <a:xfrm>
              <a:off x="193418" y="479019"/>
              <a:ext cx="1232055" cy="354826"/>
            </a:xfrm>
            <a:prstGeom prst="roundRect">
              <a:avLst>
                <a:gd name="adj" fmla="val 5000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11" name="文本框 9">
              <a:extLst>
                <a:ext uri="{FF2B5EF4-FFF2-40B4-BE49-F238E27FC236}">
                  <a16:creationId xmlns:a16="http://schemas.microsoft.com/office/drawing/2014/main" id="{4BEF04CC-A6F9-7250-A9AE-1C2B0D457340}"/>
                </a:ext>
              </a:extLst>
            </p:cNvPr>
            <p:cNvSpPr txBox="1"/>
            <p:nvPr/>
          </p:nvSpPr>
          <p:spPr>
            <a:xfrm>
              <a:off x="260805" y="487155"/>
              <a:ext cx="1097281" cy="584775"/>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accent1"/>
                  </a:solidFill>
                  <a:cs typeface="+mn-ea"/>
                  <a:sym typeface="+mn-lt"/>
                </a:rPr>
                <a:t>Demonstrate the Feasibility and Applicability of CEI</a:t>
              </a:r>
              <a:endParaRPr kumimoji="0" lang="zh-CN" altLang="en-US" sz="1600" b="1" i="0" u="none" strike="noStrike" kern="1200" cap="none" spc="0" normalizeH="0" baseline="0" noProof="0" dirty="0">
                <a:ln>
                  <a:noFill/>
                </a:ln>
                <a:solidFill>
                  <a:schemeClr val="accent1"/>
                </a:solidFill>
                <a:effectLst/>
                <a:uLnTx/>
                <a:uFillTx/>
                <a:cs typeface="+mn-ea"/>
                <a:sym typeface="+mn-lt"/>
              </a:endParaRPr>
            </a:p>
          </p:txBody>
        </p:sp>
      </p:grpSp>
      <p:grpSp>
        <p:nvGrpSpPr>
          <p:cNvPr id="2" name="组合 5">
            <a:extLst>
              <a:ext uri="{FF2B5EF4-FFF2-40B4-BE49-F238E27FC236}">
                <a16:creationId xmlns:a16="http://schemas.microsoft.com/office/drawing/2014/main" id="{BD9B2115-A6E7-A9EF-3AD0-471083CE3857}"/>
              </a:ext>
            </a:extLst>
          </p:cNvPr>
          <p:cNvGrpSpPr>
            <a:grpSpLocks/>
          </p:cNvGrpSpPr>
          <p:nvPr/>
        </p:nvGrpSpPr>
        <p:grpSpPr bwMode="auto">
          <a:xfrm>
            <a:off x="213232" y="188640"/>
            <a:ext cx="635000" cy="635000"/>
            <a:chOff x="5288161" y="2234042"/>
            <a:chExt cx="1607262" cy="1607262"/>
          </a:xfrm>
          <a:solidFill>
            <a:schemeClr val="bg1"/>
          </a:solidFill>
        </p:grpSpPr>
        <p:sp>
          <p:nvSpPr>
            <p:cNvPr id="3" name="椭圆 2">
              <a:extLst>
                <a:ext uri="{FF2B5EF4-FFF2-40B4-BE49-F238E27FC236}">
                  <a16:creationId xmlns:a16="http://schemas.microsoft.com/office/drawing/2014/main" id="{7935099E-FEE5-E2FA-2D1D-00685DF4A545}"/>
                </a:ext>
              </a:extLst>
            </p:cNvPr>
            <p:cNvSpPr/>
            <p:nvPr/>
          </p:nvSpPr>
          <p:spPr>
            <a:xfrm>
              <a:off x="5288161" y="2234042"/>
              <a:ext cx="1607262" cy="1607262"/>
            </a:xfrm>
            <a:prstGeom prst="ellipse">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4" name="椭圆 3">
              <a:extLst>
                <a:ext uri="{FF2B5EF4-FFF2-40B4-BE49-F238E27FC236}">
                  <a16:creationId xmlns:a16="http://schemas.microsoft.com/office/drawing/2014/main" id="{E60B572D-1D33-9BD3-4D0E-164107923E2E}"/>
                </a:ext>
              </a:extLst>
            </p:cNvPr>
            <p:cNvSpPr/>
            <p:nvPr/>
          </p:nvSpPr>
          <p:spPr>
            <a:xfrm>
              <a:off x="5396650" y="2334495"/>
              <a:ext cx="1390282" cy="1390282"/>
            </a:xfrm>
            <a:prstGeom prst="ellipse">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5" name="KSO_Shape">
              <a:extLst>
                <a:ext uri="{FF2B5EF4-FFF2-40B4-BE49-F238E27FC236}">
                  <a16:creationId xmlns:a16="http://schemas.microsoft.com/office/drawing/2014/main" id="{B8223EF6-1698-5AA1-07F6-3C29D3D12643}"/>
                </a:ext>
              </a:extLst>
            </p:cNvPr>
            <p:cNvSpPr>
              <a:spLocks noChangeArrowheads="1"/>
            </p:cNvSpPr>
            <p:nvPr/>
          </p:nvSpPr>
          <p:spPr bwMode="auto">
            <a:xfrm>
              <a:off x="5547153" y="2697761"/>
              <a:ext cx="1089278" cy="662788"/>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931"/>
                <a:gd name="T88" fmla="*/ 0 h 2392"/>
                <a:gd name="T89" fmla="*/ 3931 w 3931"/>
                <a:gd name="T90" fmla="*/ 2392 h 239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accent2"/>
            </a:solidFill>
            <a:ln w="9525">
              <a:solidFill>
                <a:srgbClr val="000000"/>
              </a:solidFill>
              <a:round/>
              <a:headEnd/>
              <a:tailEnd/>
            </a:ln>
          </p:spPr>
          <p:txBody>
            <a:bodyPr anchor="ctr" anchorCtr="1"/>
            <a:lstStyle/>
            <a:p>
              <a:endParaRPr lang="zh-CN" altLang="en-US">
                <a:solidFill>
                  <a:schemeClr val="accent1"/>
                </a:solidFill>
              </a:endParaRPr>
            </a:p>
          </p:txBody>
        </p:sp>
      </p:grpSp>
      <p:sp>
        <p:nvSpPr>
          <p:cNvPr id="13" name="矩形: 圆角 12">
            <a:extLst>
              <a:ext uri="{FF2B5EF4-FFF2-40B4-BE49-F238E27FC236}">
                <a16:creationId xmlns:a16="http://schemas.microsoft.com/office/drawing/2014/main" id="{F7A7A8CF-02FE-ACF4-F06C-4F281DD67DA0}"/>
              </a:ext>
            </a:extLst>
          </p:cNvPr>
          <p:cNvSpPr/>
          <p:nvPr/>
        </p:nvSpPr>
        <p:spPr>
          <a:xfrm>
            <a:off x="334964" y="2364573"/>
            <a:ext cx="5523308" cy="4089461"/>
          </a:xfrm>
          <a:prstGeom prst="roundRect">
            <a:avLst>
              <a:gd name="adj" fmla="val 10745"/>
            </a:avLst>
          </a:prstGeom>
          <a:solidFill>
            <a:schemeClr val="bg1"/>
          </a:solidFill>
          <a:ln>
            <a:noFill/>
          </a:ln>
          <a:effectLst>
            <a:outerShdw blurRad="635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矩形: 圆角 14">
            <a:extLst>
              <a:ext uri="{FF2B5EF4-FFF2-40B4-BE49-F238E27FC236}">
                <a16:creationId xmlns:a16="http://schemas.microsoft.com/office/drawing/2014/main" id="{114D8E9D-DFFB-C98B-6066-571A3E7CE0F5}"/>
              </a:ext>
            </a:extLst>
          </p:cNvPr>
          <p:cNvSpPr/>
          <p:nvPr/>
        </p:nvSpPr>
        <p:spPr>
          <a:xfrm>
            <a:off x="6333728" y="2364573"/>
            <a:ext cx="5523308" cy="4089461"/>
          </a:xfrm>
          <a:prstGeom prst="roundRect">
            <a:avLst>
              <a:gd name="adj" fmla="val 10745"/>
            </a:avLst>
          </a:prstGeom>
          <a:solidFill>
            <a:schemeClr val="bg1"/>
          </a:solidFill>
          <a:ln>
            <a:noFill/>
          </a:ln>
          <a:effectLst>
            <a:outerShdw blurRad="635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aphicFrame>
        <p:nvGraphicFramePr>
          <p:cNvPr id="22" name="表格 21">
            <a:extLst>
              <a:ext uri="{FF2B5EF4-FFF2-40B4-BE49-F238E27FC236}">
                <a16:creationId xmlns:a16="http://schemas.microsoft.com/office/drawing/2014/main" id="{CC4B19C1-4851-051B-69EB-928BB4890E3D}"/>
              </a:ext>
            </a:extLst>
          </p:cNvPr>
          <p:cNvGraphicFramePr>
            <a:graphicFrameLocks noGrp="1"/>
          </p:cNvGraphicFramePr>
          <p:nvPr>
            <p:extLst>
              <p:ext uri="{D42A27DB-BD31-4B8C-83A1-F6EECF244321}">
                <p14:modId xmlns:p14="http://schemas.microsoft.com/office/powerpoint/2010/main" val="718717296"/>
              </p:ext>
            </p:extLst>
          </p:nvPr>
        </p:nvGraphicFramePr>
        <p:xfrm>
          <a:off x="396372" y="3288813"/>
          <a:ext cx="5400492" cy="2520001"/>
        </p:xfrm>
        <a:graphic>
          <a:graphicData uri="http://schemas.openxmlformats.org/drawingml/2006/table">
            <a:tbl>
              <a:tblPr firstRow="1" firstCol="1" bandRow="1">
                <a:tableStyleId>{5C22544A-7EE6-4342-B048-85BDC9FD1C3A}</a:tableStyleId>
              </a:tblPr>
              <a:tblGrid>
                <a:gridCol w="792484">
                  <a:extLst>
                    <a:ext uri="{9D8B030D-6E8A-4147-A177-3AD203B41FA5}">
                      <a16:colId xmlns:a16="http://schemas.microsoft.com/office/drawing/2014/main" val="3732432237"/>
                    </a:ext>
                  </a:extLst>
                </a:gridCol>
                <a:gridCol w="828008">
                  <a:extLst>
                    <a:ext uri="{9D8B030D-6E8A-4147-A177-3AD203B41FA5}">
                      <a16:colId xmlns:a16="http://schemas.microsoft.com/office/drawing/2014/main" val="991247164"/>
                    </a:ext>
                  </a:extLst>
                </a:gridCol>
                <a:gridCol w="756000">
                  <a:extLst>
                    <a:ext uri="{9D8B030D-6E8A-4147-A177-3AD203B41FA5}">
                      <a16:colId xmlns:a16="http://schemas.microsoft.com/office/drawing/2014/main" val="1332195964"/>
                    </a:ext>
                  </a:extLst>
                </a:gridCol>
                <a:gridCol w="756000">
                  <a:extLst>
                    <a:ext uri="{9D8B030D-6E8A-4147-A177-3AD203B41FA5}">
                      <a16:colId xmlns:a16="http://schemas.microsoft.com/office/drawing/2014/main" val="4155608431"/>
                    </a:ext>
                  </a:extLst>
                </a:gridCol>
                <a:gridCol w="756000">
                  <a:extLst>
                    <a:ext uri="{9D8B030D-6E8A-4147-A177-3AD203B41FA5}">
                      <a16:colId xmlns:a16="http://schemas.microsoft.com/office/drawing/2014/main" val="2761203391"/>
                    </a:ext>
                  </a:extLst>
                </a:gridCol>
                <a:gridCol w="756000">
                  <a:extLst>
                    <a:ext uri="{9D8B030D-6E8A-4147-A177-3AD203B41FA5}">
                      <a16:colId xmlns:a16="http://schemas.microsoft.com/office/drawing/2014/main" val="3588430004"/>
                    </a:ext>
                  </a:extLst>
                </a:gridCol>
                <a:gridCol w="756000">
                  <a:extLst>
                    <a:ext uri="{9D8B030D-6E8A-4147-A177-3AD203B41FA5}">
                      <a16:colId xmlns:a16="http://schemas.microsoft.com/office/drawing/2014/main" val="719152564"/>
                    </a:ext>
                  </a:extLst>
                </a:gridCol>
              </a:tblGrid>
              <a:tr h="390389">
                <a:tc>
                  <a:txBody>
                    <a:bodyPr/>
                    <a:lstStyle/>
                    <a:p>
                      <a:pPr algn="ct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ctr" defTabSz="914400" rtl="0" eaLnBrk="1" fontAlgn="ctr" latinLnBrk="0" hangingPunct="1"/>
                      <a:r>
                        <a:rPr lang="en-US" altLang="zh-CN" sz="1200" b="0" kern="0">
                          <a:solidFill>
                            <a:schemeClr val="lt1"/>
                          </a:solidFill>
                          <a:effectLst/>
                          <a:latin typeface="Arial" panose="020B0604020202020204" pitchFamily="34" charset="0"/>
                          <a:ea typeface="宋体" panose="02010600030101010101" pitchFamily="2" charset="-122"/>
                          <a:cs typeface="Arial" panose="020B0604020202020204" pitchFamily="34" charset="0"/>
                        </a:rPr>
                        <a:t>Proposed CEI</a:t>
                      </a:r>
                      <a:endParaRPr lang="zh-CN" altLang="en-US" sz="1200" b="0" kern="0">
                        <a:solidFill>
                          <a:schemeClr val="lt1"/>
                        </a:solidFill>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marL="0" algn="ctr" defTabSz="914400" rtl="0" eaLnBrk="1" fontAlgn="ctr" latinLnBrk="0" hangingPunct="1"/>
                      <a:r>
                        <a:rPr lang="en-US" altLang="zh-CN" sz="1200" b="0" kern="0">
                          <a:solidFill>
                            <a:schemeClr val="lt1"/>
                          </a:solidFill>
                          <a:effectLst/>
                          <a:latin typeface="Arial" panose="020B0604020202020204" pitchFamily="34" charset="0"/>
                          <a:ea typeface="宋体" panose="02010600030101010101" pitchFamily="2" charset="-122"/>
                          <a:cs typeface="Arial" panose="020B0604020202020204" pitchFamily="34" charset="0"/>
                        </a:rPr>
                        <a:t>Radiation</a:t>
                      </a:r>
                      <a:endParaRPr lang="zh-CN" altLang="en-US" sz="1200" b="0" kern="0">
                        <a:solidFill>
                          <a:schemeClr val="lt1"/>
                        </a:solidFill>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marL="0" algn="ctr" defTabSz="914400" rtl="0" eaLnBrk="1" fontAlgn="ctr" latinLnBrk="0" hangingPunct="1"/>
                      <a:r>
                        <a:rPr lang="en-US" altLang="zh-CN" sz="1200" b="0" kern="0">
                          <a:solidFill>
                            <a:schemeClr val="lt1"/>
                          </a:solidFill>
                          <a:effectLst/>
                          <a:latin typeface="Arial" panose="020B0604020202020204" pitchFamily="34" charset="0"/>
                          <a:ea typeface="宋体" panose="02010600030101010101" pitchFamily="2" charset="-122"/>
                          <a:cs typeface="Arial" panose="020B0604020202020204" pitchFamily="34" charset="0"/>
                        </a:rPr>
                        <a:t>Temperature</a:t>
                      </a:r>
                      <a:endParaRPr lang="zh-CN" altLang="en-US" sz="1200" b="0" kern="0">
                        <a:solidFill>
                          <a:schemeClr val="lt1"/>
                        </a:solidFill>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marL="0" algn="ctr" defTabSz="914400" rtl="0" eaLnBrk="1" fontAlgn="ctr" latinLnBrk="0" hangingPunct="1"/>
                      <a:r>
                        <a:rPr lang="en-US" altLang="zh-CN" sz="1200" b="0" kern="0">
                          <a:solidFill>
                            <a:schemeClr val="lt1"/>
                          </a:solidFill>
                          <a:effectLst/>
                          <a:latin typeface="Arial" panose="020B0604020202020204" pitchFamily="34" charset="0"/>
                          <a:ea typeface="宋体" panose="02010600030101010101" pitchFamily="2" charset="-122"/>
                          <a:cs typeface="Arial" panose="020B0604020202020204" pitchFamily="34" charset="0"/>
                        </a:rPr>
                        <a:t>Humidity</a:t>
                      </a:r>
                      <a:endParaRPr lang="zh-CN" altLang="en-US" sz="1200" b="0" kern="0">
                        <a:solidFill>
                          <a:schemeClr val="lt1"/>
                        </a:solidFill>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marL="0" algn="ctr" defTabSz="914400" rtl="0" eaLnBrk="1" fontAlgn="ctr" latinLnBrk="0" hangingPunct="1"/>
                      <a:r>
                        <a:rPr lang="en-US" altLang="zh-CN" sz="1200" b="0" kern="0">
                          <a:solidFill>
                            <a:schemeClr val="lt1"/>
                          </a:solidFill>
                          <a:effectLst/>
                          <a:latin typeface="Arial" panose="020B0604020202020204" pitchFamily="34" charset="0"/>
                          <a:ea typeface="宋体" panose="02010600030101010101" pitchFamily="2" charset="-122"/>
                          <a:cs typeface="Arial" panose="020B0604020202020204" pitchFamily="34" charset="0"/>
                        </a:rPr>
                        <a:t>ATM</a:t>
                      </a:r>
                      <a:endParaRPr lang="zh-CN" altLang="en-US" sz="1200" b="0" kern="0">
                        <a:solidFill>
                          <a:schemeClr val="lt1"/>
                        </a:solidFill>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marL="0" algn="ctr" defTabSz="914400" rtl="0" eaLnBrk="1" fontAlgn="ctr" latinLnBrk="0" hangingPunct="1"/>
                      <a:r>
                        <a:rPr lang="en-US" sz="1200" b="0" kern="0">
                          <a:solidFill>
                            <a:schemeClr val="lt1"/>
                          </a:solidFill>
                          <a:effectLst/>
                          <a:latin typeface="Arial" panose="020B0604020202020204" pitchFamily="34" charset="0"/>
                          <a:ea typeface="宋体" panose="02010600030101010101" pitchFamily="2" charset="-122"/>
                          <a:cs typeface="Arial" panose="020B0604020202020204" pitchFamily="34" charset="0"/>
                        </a:rPr>
                        <a:t>VPD</a:t>
                      </a:r>
                      <a:endParaRPr lang="zh-CN" altLang="en-US" sz="1200" b="0" kern="0">
                        <a:solidFill>
                          <a:schemeClr val="lt1"/>
                        </a:solidFill>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444773575"/>
                  </a:ext>
                </a:extLst>
              </a:tr>
              <a:tr h="415442">
                <a:tc>
                  <a:txBody>
                    <a:bodyPr/>
                    <a:lstStyle/>
                    <a:p>
                      <a:pPr algn="ctr" fontAlgn="ctr"/>
                      <a:r>
                        <a:rPr lang="en-US" altLang="zh-CN" sz="1200" b="0" kern="0">
                          <a:effectLst/>
                          <a:latin typeface="Arial" panose="020B0604020202020204" pitchFamily="34" charset="0"/>
                          <a:ea typeface="宋体" panose="02010600030101010101" pitchFamily="2" charset="-122"/>
                          <a:cs typeface="Arial" panose="020B0604020202020204" pitchFamily="34" charset="0"/>
                        </a:rPr>
                        <a:t>Plant height</a:t>
                      </a:r>
                      <a:endParaRPr lang="zh-CN" sz="1200" b="0" kern="10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ctr" fontAlgn="ctr"/>
                      <a:r>
                        <a:rPr lang="en-US" sz="1050" kern="100">
                          <a:effectLst/>
                        </a:rPr>
                        <a:t>0.764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0.564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0.628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0.622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0.617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0.612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82666847"/>
                  </a:ext>
                </a:extLst>
              </a:tr>
              <a:tr h="390389">
                <a:tc>
                  <a:txBody>
                    <a:bodyPr/>
                    <a:lstStyle/>
                    <a:p>
                      <a:pPr algn="ctr" fontAlgn="ctr"/>
                      <a:r>
                        <a:rPr lang="en-US" altLang="zh-CN" sz="1200" b="0" kern="0">
                          <a:effectLst/>
                          <a:latin typeface="Arial" panose="020B0604020202020204" pitchFamily="34" charset="0"/>
                          <a:ea typeface="宋体" panose="02010600030101010101" pitchFamily="2" charset="-122"/>
                          <a:cs typeface="Arial" panose="020B0604020202020204" pitchFamily="34" charset="0"/>
                        </a:rPr>
                        <a:t>Stem thickness</a:t>
                      </a:r>
                      <a:endParaRPr lang="zh-CN" sz="1200" b="0" kern="10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ctr" fontAlgn="ctr"/>
                      <a:r>
                        <a:rPr lang="en-US" sz="1050" kern="100">
                          <a:effectLst/>
                        </a:rPr>
                        <a:t>0.511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0.554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0.666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0.654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0.646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0.642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31823449"/>
                  </a:ext>
                </a:extLst>
              </a:tr>
              <a:tr h="347811">
                <a:tc>
                  <a:txBody>
                    <a:bodyPr/>
                    <a:lstStyle/>
                    <a:p>
                      <a:pPr algn="ctr" fontAlgn="ctr"/>
                      <a:r>
                        <a:rPr lang="en-US" altLang="zh-CN" sz="1200" b="0" kern="0">
                          <a:effectLst/>
                          <a:latin typeface="Arial" panose="020B0604020202020204" pitchFamily="34" charset="0"/>
                          <a:ea typeface="宋体" panose="02010600030101010101" pitchFamily="2" charset="-122"/>
                          <a:cs typeface="Arial" panose="020B0604020202020204" pitchFamily="34" charset="0"/>
                        </a:rPr>
                        <a:t>Leaf area</a:t>
                      </a:r>
                      <a:endParaRPr lang="zh-CN" sz="1200" b="0" kern="10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ctr" fontAlgn="ctr"/>
                      <a:r>
                        <a:rPr lang="en-US" sz="1050" kern="100">
                          <a:effectLst/>
                        </a:rPr>
                        <a:t>0.727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0.639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0.654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0.653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0.652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0.650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30492315"/>
                  </a:ext>
                </a:extLst>
              </a:tr>
              <a:tr h="585581">
                <a:tc>
                  <a:txBody>
                    <a:bodyPr/>
                    <a:lstStyle/>
                    <a:p>
                      <a:pPr marL="0" algn="ctr" defTabSz="914400" rtl="0" eaLnBrk="1" fontAlgn="ctr" latinLnBrk="0" hangingPunct="1"/>
                      <a:r>
                        <a:rPr lang="en-US" altLang="zh-CN" sz="1200" b="0" kern="0">
                          <a:solidFill>
                            <a:schemeClr val="lt1"/>
                          </a:solidFill>
                          <a:effectLst/>
                          <a:latin typeface="Arial" panose="020B0604020202020204" pitchFamily="34" charset="0"/>
                          <a:ea typeface="宋体" panose="02010600030101010101" pitchFamily="2" charset="-122"/>
                          <a:cs typeface="Arial" panose="020B0604020202020204" pitchFamily="34" charset="0"/>
                        </a:rPr>
                        <a:t>Whole plant dry weight</a:t>
                      </a:r>
                      <a:endParaRPr lang="zh-CN" altLang="en-US" sz="1200" b="0" kern="0">
                        <a:solidFill>
                          <a:schemeClr val="lt1"/>
                        </a:solidFill>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ctr" fontAlgn="ctr"/>
                      <a:r>
                        <a:rPr lang="en-US" sz="1050" kern="100">
                          <a:effectLst/>
                        </a:rPr>
                        <a:t>0.808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0.647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0.684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0.681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0.678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0.673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1735307"/>
                  </a:ext>
                </a:extLst>
              </a:tr>
              <a:tr h="390389">
                <a:tc>
                  <a:txBody>
                    <a:bodyPr/>
                    <a:lstStyle/>
                    <a:p>
                      <a:pPr marL="0" algn="ctr" defTabSz="914400" rtl="0" eaLnBrk="1" fontAlgn="ctr" latinLnBrk="0" hangingPunct="1"/>
                      <a:r>
                        <a:rPr lang="en-US" altLang="zh-CN" sz="1200" b="0" kern="0">
                          <a:solidFill>
                            <a:schemeClr val="lt1"/>
                          </a:solidFill>
                          <a:effectLst/>
                          <a:latin typeface="Arial" panose="020B0604020202020204" pitchFamily="34" charset="0"/>
                          <a:ea typeface="宋体" panose="02010600030101010101" pitchFamily="2" charset="-122"/>
                          <a:cs typeface="Arial" panose="020B0604020202020204" pitchFamily="34" charset="0"/>
                        </a:rPr>
                        <a:t>Proposed GCI</a:t>
                      </a:r>
                      <a:endParaRPr lang="zh-CN" altLang="en-US" sz="1200" b="0" kern="0">
                        <a:solidFill>
                          <a:schemeClr val="lt1"/>
                        </a:solidFill>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ctr" fontAlgn="ctr"/>
                      <a:r>
                        <a:rPr lang="en-US" sz="1050" kern="100">
                          <a:effectLst/>
                        </a:rPr>
                        <a:t>0.777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0.616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0.645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0.643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0.640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96326327"/>
                  </a:ext>
                </a:extLst>
              </a:tr>
            </a:tbl>
          </a:graphicData>
        </a:graphic>
      </p:graphicFrame>
      <p:grpSp>
        <p:nvGrpSpPr>
          <p:cNvPr id="7" name="组合 6">
            <a:extLst>
              <a:ext uri="{FF2B5EF4-FFF2-40B4-BE49-F238E27FC236}">
                <a16:creationId xmlns:a16="http://schemas.microsoft.com/office/drawing/2014/main" id="{0586C339-1DBB-7871-384D-847BD0FC4FFF}"/>
              </a:ext>
            </a:extLst>
          </p:cNvPr>
          <p:cNvGrpSpPr/>
          <p:nvPr/>
        </p:nvGrpSpPr>
        <p:grpSpPr>
          <a:xfrm>
            <a:off x="1935676" y="2527918"/>
            <a:ext cx="2305353" cy="592911"/>
            <a:chOff x="4077575" y="2586847"/>
            <a:chExt cx="1232055" cy="592911"/>
          </a:xfrm>
        </p:grpSpPr>
        <p:sp>
          <p:nvSpPr>
            <p:cNvPr id="8" name="矩形: 圆角 7">
              <a:extLst>
                <a:ext uri="{FF2B5EF4-FFF2-40B4-BE49-F238E27FC236}">
                  <a16:creationId xmlns:a16="http://schemas.microsoft.com/office/drawing/2014/main" id="{8E0E8D87-EA65-A7FC-EF11-6086D97FD3CD}"/>
                </a:ext>
              </a:extLst>
            </p:cNvPr>
            <p:cNvSpPr/>
            <p:nvPr/>
          </p:nvSpPr>
          <p:spPr>
            <a:xfrm>
              <a:off x="4077575" y="2586847"/>
              <a:ext cx="1232055" cy="354826"/>
            </a:xfrm>
            <a:prstGeom prst="roundRect">
              <a:avLst>
                <a:gd name="adj" fmla="val 50000"/>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12" name="文本框 9">
              <a:extLst>
                <a:ext uri="{FF2B5EF4-FFF2-40B4-BE49-F238E27FC236}">
                  <a16:creationId xmlns:a16="http://schemas.microsoft.com/office/drawing/2014/main" id="{2657CFC0-6A6F-EBA2-B663-6B7A685728AC}"/>
                </a:ext>
              </a:extLst>
            </p:cNvPr>
            <p:cNvSpPr txBox="1"/>
            <p:nvPr/>
          </p:nvSpPr>
          <p:spPr>
            <a:xfrm>
              <a:off x="4144962" y="2594983"/>
              <a:ext cx="1097281" cy="584775"/>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white"/>
                  </a:solidFill>
                  <a:effectLst/>
                  <a:uLnTx/>
                  <a:uFillTx/>
                  <a:cs typeface="+mn-ea"/>
                  <a:sym typeface="+mn-lt"/>
                </a:rPr>
                <a:t>Experience group</a:t>
              </a:r>
              <a:r>
                <a:rPr kumimoji="0" lang="zh-CN" altLang="en-US" sz="1600" b="1" i="0" u="none" strike="noStrike" kern="1200" cap="none" spc="0" normalizeH="0" baseline="0" noProof="0">
                  <a:ln>
                    <a:noFill/>
                  </a:ln>
                  <a:solidFill>
                    <a:prstClr val="white"/>
                  </a:solidFill>
                  <a:effectLst/>
                  <a:uLnTx/>
                  <a:uFillTx/>
                  <a:cs typeface="+mn-ea"/>
                  <a:sym typeface="+mn-lt"/>
                </a:rPr>
                <a:t> </a:t>
              </a:r>
              <a:endParaRPr kumimoji="0" lang="zh-CN" altLang="en-US" sz="1600" b="1" i="0" u="none" strike="noStrike" kern="1200" cap="none" spc="0" normalizeH="0" baseline="0" noProof="0" dirty="0">
                <a:ln>
                  <a:noFill/>
                </a:ln>
                <a:solidFill>
                  <a:prstClr val="white"/>
                </a:solidFill>
                <a:effectLst/>
                <a:uLnTx/>
                <a:uFillTx/>
                <a:cs typeface="+mn-ea"/>
                <a:sym typeface="+mn-lt"/>
              </a:endParaRPr>
            </a:p>
          </p:txBody>
        </p:sp>
      </p:grpSp>
      <p:grpSp>
        <p:nvGrpSpPr>
          <p:cNvPr id="14" name="组合 13">
            <a:extLst>
              <a:ext uri="{FF2B5EF4-FFF2-40B4-BE49-F238E27FC236}">
                <a16:creationId xmlns:a16="http://schemas.microsoft.com/office/drawing/2014/main" id="{CEEAF121-4D77-2E31-44B1-31E00B3DF7F0}"/>
              </a:ext>
            </a:extLst>
          </p:cNvPr>
          <p:cNvGrpSpPr/>
          <p:nvPr/>
        </p:nvGrpSpPr>
        <p:grpSpPr>
          <a:xfrm>
            <a:off x="8105487" y="2529464"/>
            <a:ext cx="1979787" cy="592911"/>
            <a:chOff x="4077575" y="2586847"/>
            <a:chExt cx="1232055" cy="592911"/>
          </a:xfrm>
        </p:grpSpPr>
        <p:sp>
          <p:nvSpPr>
            <p:cNvPr id="24" name="矩形: 圆角 23">
              <a:extLst>
                <a:ext uri="{FF2B5EF4-FFF2-40B4-BE49-F238E27FC236}">
                  <a16:creationId xmlns:a16="http://schemas.microsoft.com/office/drawing/2014/main" id="{3A63CFA6-1B76-DE8E-0107-C70D6BDA84E1}"/>
                </a:ext>
              </a:extLst>
            </p:cNvPr>
            <p:cNvSpPr/>
            <p:nvPr/>
          </p:nvSpPr>
          <p:spPr>
            <a:xfrm>
              <a:off x="4077575" y="2586847"/>
              <a:ext cx="1232055" cy="354826"/>
            </a:xfrm>
            <a:prstGeom prst="roundRect">
              <a:avLst>
                <a:gd name="adj" fmla="val 50000"/>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25" name="文本框 9">
              <a:extLst>
                <a:ext uri="{FF2B5EF4-FFF2-40B4-BE49-F238E27FC236}">
                  <a16:creationId xmlns:a16="http://schemas.microsoft.com/office/drawing/2014/main" id="{3FA31CEF-DC05-D80F-C92D-1EA2A709CE73}"/>
                </a:ext>
              </a:extLst>
            </p:cNvPr>
            <p:cNvSpPr txBox="1"/>
            <p:nvPr/>
          </p:nvSpPr>
          <p:spPr>
            <a:xfrm>
              <a:off x="4144962" y="2594983"/>
              <a:ext cx="1097281" cy="584775"/>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white"/>
                  </a:solidFill>
                  <a:effectLst/>
                  <a:uLnTx/>
                  <a:uFillTx/>
                  <a:cs typeface="+mn-ea"/>
                  <a:sym typeface="+mn-lt"/>
                </a:rPr>
                <a:t>Control</a:t>
              </a:r>
              <a:r>
                <a:rPr kumimoji="0" lang="zh-CN" altLang="en-US" sz="1600" b="1" i="0" u="none" strike="noStrike" kern="1200" cap="none" spc="0" normalizeH="0" baseline="0" noProof="0">
                  <a:ln>
                    <a:noFill/>
                  </a:ln>
                  <a:solidFill>
                    <a:prstClr val="white"/>
                  </a:solidFill>
                  <a:effectLst/>
                  <a:uLnTx/>
                  <a:uFillTx/>
                  <a:cs typeface="+mn-ea"/>
                  <a:sym typeface="+mn-lt"/>
                </a:rPr>
                <a:t> </a:t>
              </a:r>
              <a:r>
                <a:rPr kumimoji="0" lang="en-US" altLang="zh-CN" sz="1600" b="1" i="0" u="none" strike="noStrike" kern="1200" cap="none" spc="0" normalizeH="0" baseline="0" noProof="0">
                  <a:ln>
                    <a:noFill/>
                  </a:ln>
                  <a:solidFill>
                    <a:prstClr val="white"/>
                  </a:solidFill>
                  <a:effectLst/>
                  <a:uLnTx/>
                  <a:uFillTx/>
                  <a:cs typeface="+mn-ea"/>
                  <a:sym typeface="+mn-lt"/>
                </a:rPr>
                <a:t>group</a:t>
              </a:r>
              <a:r>
                <a:rPr kumimoji="0" lang="zh-CN" altLang="en-US" sz="1600" b="1" i="0" u="none" strike="noStrike" kern="1200" cap="none" spc="0" normalizeH="0" baseline="0" noProof="0">
                  <a:ln>
                    <a:noFill/>
                  </a:ln>
                  <a:solidFill>
                    <a:prstClr val="white"/>
                  </a:solidFill>
                  <a:effectLst/>
                  <a:uLnTx/>
                  <a:uFillTx/>
                  <a:cs typeface="+mn-ea"/>
                  <a:sym typeface="+mn-lt"/>
                </a:rPr>
                <a:t> </a:t>
              </a:r>
              <a:endParaRPr kumimoji="0" lang="zh-CN" altLang="en-US" sz="1600" b="1" i="0" u="none" strike="noStrike" kern="1200" cap="none" spc="0" normalizeH="0" baseline="0" noProof="0" dirty="0">
                <a:ln>
                  <a:noFill/>
                </a:ln>
                <a:solidFill>
                  <a:prstClr val="white"/>
                </a:solidFill>
                <a:effectLst/>
                <a:uLnTx/>
                <a:uFillTx/>
                <a:cs typeface="+mn-ea"/>
                <a:sym typeface="+mn-lt"/>
              </a:endParaRPr>
            </a:p>
          </p:txBody>
        </p:sp>
      </p:grpSp>
      <p:graphicFrame>
        <p:nvGraphicFramePr>
          <p:cNvPr id="26" name="表格 25">
            <a:extLst>
              <a:ext uri="{FF2B5EF4-FFF2-40B4-BE49-F238E27FC236}">
                <a16:creationId xmlns:a16="http://schemas.microsoft.com/office/drawing/2014/main" id="{A4E011D9-1507-1D1D-770D-ADB180B14A1E}"/>
              </a:ext>
            </a:extLst>
          </p:cNvPr>
          <p:cNvGraphicFramePr>
            <a:graphicFrameLocks noGrp="1"/>
          </p:cNvGraphicFramePr>
          <p:nvPr>
            <p:extLst>
              <p:ext uri="{D42A27DB-BD31-4B8C-83A1-F6EECF244321}">
                <p14:modId xmlns:p14="http://schemas.microsoft.com/office/powerpoint/2010/main" val="3220197832"/>
              </p:ext>
            </p:extLst>
          </p:nvPr>
        </p:nvGraphicFramePr>
        <p:xfrm>
          <a:off x="6395135" y="3288812"/>
          <a:ext cx="5400492" cy="2520001"/>
        </p:xfrm>
        <a:graphic>
          <a:graphicData uri="http://schemas.openxmlformats.org/drawingml/2006/table">
            <a:tbl>
              <a:tblPr firstRow="1" firstCol="1" bandRow="1">
                <a:tableStyleId>{5C22544A-7EE6-4342-B048-85BDC9FD1C3A}</a:tableStyleId>
              </a:tblPr>
              <a:tblGrid>
                <a:gridCol w="792484">
                  <a:extLst>
                    <a:ext uri="{9D8B030D-6E8A-4147-A177-3AD203B41FA5}">
                      <a16:colId xmlns:a16="http://schemas.microsoft.com/office/drawing/2014/main" val="3759603025"/>
                    </a:ext>
                  </a:extLst>
                </a:gridCol>
                <a:gridCol w="828008">
                  <a:extLst>
                    <a:ext uri="{9D8B030D-6E8A-4147-A177-3AD203B41FA5}">
                      <a16:colId xmlns:a16="http://schemas.microsoft.com/office/drawing/2014/main" val="356662677"/>
                    </a:ext>
                  </a:extLst>
                </a:gridCol>
                <a:gridCol w="756000">
                  <a:extLst>
                    <a:ext uri="{9D8B030D-6E8A-4147-A177-3AD203B41FA5}">
                      <a16:colId xmlns:a16="http://schemas.microsoft.com/office/drawing/2014/main" val="2298089551"/>
                    </a:ext>
                  </a:extLst>
                </a:gridCol>
                <a:gridCol w="756000">
                  <a:extLst>
                    <a:ext uri="{9D8B030D-6E8A-4147-A177-3AD203B41FA5}">
                      <a16:colId xmlns:a16="http://schemas.microsoft.com/office/drawing/2014/main" val="2331278008"/>
                    </a:ext>
                  </a:extLst>
                </a:gridCol>
                <a:gridCol w="756000">
                  <a:extLst>
                    <a:ext uri="{9D8B030D-6E8A-4147-A177-3AD203B41FA5}">
                      <a16:colId xmlns:a16="http://schemas.microsoft.com/office/drawing/2014/main" val="2252165578"/>
                    </a:ext>
                  </a:extLst>
                </a:gridCol>
                <a:gridCol w="756000">
                  <a:extLst>
                    <a:ext uri="{9D8B030D-6E8A-4147-A177-3AD203B41FA5}">
                      <a16:colId xmlns:a16="http://schemas.microsoft.com/office/drawing/2014/main" val="3524546801"/>
                    </a:ext>
                  </a:extLst>
                </a:gridCol>
                <a:gridCol w="756000">
                  <a:extLst>
                    <a:ext uri="{9D8B030D-6E8A-4147-A177-3AD203B41FA5}">
                      <a16:colId xmlns:a16="http://schemas.microsoft.com/office/drawing/2014/main" val="3727923812"/>
                    </a:ext>
                  </a:extLst>
                </a:gridCol>
              </a:tblGrid>
              <a:tr h="390389">
                <a:tc>
                  <a:txBody>
                    <a:bodyPr/>
                    <a:lstStyle/>
                    <a:p>
                      <a:pPr algn="ct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algn="ctr" defTabSz="914400" rtl="0" eaLnBrk="1" fontAlgn="ctr" latinLnBrk="0" hangingPunct="1"/>
                      <a:r>
                        <a:rPr lang="en-US" altLang="zh-CN" sz="1200" b="0" kern="0">
                          <a:solidFill>
                            <a:schemeClr val="lt1"/>
                          </a:solidFill>
                          <a:effectLst/>
                          <a:latin typeface="Arial" panose="020B0604020202020204" pitchFamily="34" charset="0"/>
                          <a:ea typeface="宋体" panose="02010600030101010101" pitchFamily="2" charset="-122"/>
                          <a:cs typeface="Arial" panose="020B0604020202020204" pitchFamily="34" charset="0"/>
                        </a:rPr>
                        <a:t>Proposed CEI</a:t>
                      </a:r>
                      <a:endParaRPr lang="zh-CN" altLang="en-US" sz="1200" b="0" kern="0">
                        <a:solidFill>
                          <a:schemeClr val="lt1"/>
                        </a:solidFill>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marL="0" algn="ctr" defTabSz="914400" rtl="0" eaLnBrk="1" fontAlgn="ctr" latinLnBrk="0" hangingPunct="1"/>
                      <a:r>
                        <a:rPr lang="en-US" altLang="zh-CN" sz="1200" b="0" kern="0">
                          <a:solidFill>
                            <a:schemeClr val="lt1"/>
                          </a:solidFill>
                          <a:effectLst/>
                          <a:latin typeface="Arial" panose="020B0604020202020204" pitchFamily="34" charset="0"/>
                          <a:ea typeface="宋体" panose="02010600030101010101" pitchFamily="2" charset="-122"/>
                          <a:cs typeface="Arial" panose="020B0604020202020204" pitchFamily="34" charset="0"/>
                        </a:rPr>
                        <a:t>Radiation</a:t>
                      </a:r>
                      <a:endParaRPr lang="zh-CN" altLang="en-US" sz="1200" b="0" kern="0">
                        <a:solidFill>
                          <a:schemeClr val="lt1"/>
                        </a:solidFill>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marL="0" algn="ctr" defTabSz="914400" rtl="0" eaLnBrk="1" fontAlgn="ctr" latinLnBrk="0" hangingPunct="1"/>
                      <a:r>
                        <a:rPr lang="en-US" altLang="zh-CN" sz="1200" b="0" kern="0">
                          <a:solidFill>
                            <a:schemeClr val="lt1"/>
                          </a:solidFill>
                          <a:effectLst/>
                          <a:latin typeface="Arial" panose="020B0604020202020204" pitchFamily="34" charset="0"/>
                          <a:ea typeface="宋体" panose="02010600030101010101" pitchFamily="2" charset="-122"/>
                          <a:cs typeface="Arial" panose="020B0604020202020204" pitchFamily="34" charset="0"/>
                        </a:rPr>
                        <a:t>Temperature</a:t>
                      </a:r>
                      <a:endParaRPr lang="zh-CN" altLang="en-US" sz="1200" b="0" kern="0">
                        <a:solidFill>
                          <a:schemeClr val="lt1"/>
                        </a:solidFill>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marL="0" algn="ctr" defTabSz="914400" rtl="0" eaLnBrk="1" fontAlgn="ctr" latinLnBrk="0" hangingPunct="1"/>
                      <a:r>
                        <a:rPr lang="en-US" altLang="zh-CN" sz="1200" b="0" kern="0">
                          <a:solidFill>
                            <a:schemeClr val="lt1"/>
                          </a:solidFill>
                          <a:effectLst/>
                          <a:latin typeface="Arial" panose="020B0604020202020204" pitchFamily="34" charset="0"/>
                          <a:ea typeface="宋体" panose="02010600030101010101" pitchFamily="2" charset="-122"/>
                          <a:cs typeface="Arial" panose="020B0604020202020204" pitchFamily="34" charset="0"/>
                        </a:rPr>
                        <a:t>Humidity</a:t>
                      </a:r>
                      <a:endParaRPr lang="zh-CN" altLang="en-US" sz="1200" b="0" kern="0">
                        <a:solidFill>
                          <a:schemeClr val="lt1"/>
                        </a:solidFill>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marL="0" algn="ctr" defTabSz="914400" rtl="0" eaLnBrk="1" fontAlgn="ctr" latinLnBrk="0" hangingPunct="1"/>
                      <a:r>
                        <a:rPr lang="en-US" altLang="zh-CN" sz="1200" b="0" kern="0">
                          <a:solidFill>
                            <a:schemeClr val="lt1"/>
                          </a:solidFill>
                          <a:effectLst/>
                          <a:latin typeface="Arial" panose="020B0604020202020204" pitchFamily="34" charset="0"/>
                          <a:ea typeface="宋体" panose="02010600030101010101" pitchFamily="2" charset="-122"/>
                          <a:cs typeface="Arial" panose="020B0604020202020204" pitchFamily="34" charset="0"/>
                        </a:rPr>
                        <a:t>ATM</a:t>
                      </a:r>
                      <a:endParaRPr lang="zh-CN" altLang="en-US" sz="1200" b="0" kern="0">
                        <a:solidFill>
                          <a:schemeClr val="lt1"/>
                        </a:solidFill>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marL="0" algn="ctr" defTabSz="914400" rtl="0" eaLnBrk="1" fontAlgn="ctr" latinLnBrk="0" hangingPunct="1"/>
                      <a:r>
                        <a:rPr lang="en-US" sz="1200" b="0" kern="0">
                          <a:solidFill>
                            <a:schemeClr val="lt1"/>
                          </a:solidFill>
                          <a:effectLst/>
                          <a:latin typeface="Arial" panose="020B0604020202020204" pitchFamily="34" charset="0"/>
                          <a:ea typeface="宋体" panose="02010600030101010101" pitchFamily="2" charset="-122"/>
                          <a:cs typeface="Arial" panose="020B0604020202020204" pitchFamily="34" charset="0"/>
                        </a:rPr>
                        <a:t>VPD</a:t>
                      </a:r>
                      <a:endParaRPr lang="zh-CN" altLang="en-US" sz="1200" b="0" kern="0">
                        <a:solidFill>
                          <a:schemeClr val="lt1"/>
                        </a:solidFill>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940310675"/>
                  </a:ext>
                </a:extLst>
              </a:tr>
              <a:tr h="415442">
                <a:tc>
                  <a:txBody>
                    <a:bodyPr/>
                    <a:lstStyle/>
                    <a:p>
                      <a:pPr algn="ctr" fontAlgn="ctr"/>
                      <a:r>
                        <a:rPr lang="en-US" altLang="zh-CN" sz="1200" b="0" kern="0">
                          <a:effectLst/>
                          <a:latin typeface="Arial" panose="020B0604020202020204" pitchFamily="34" charset="0"/>
                          <a:ea typeface="宋体" panose="02010600030101010101" pitchFamily="2" charset="-122"/>
                          <a:cs typeface="Arial" panose="020B0604020202020204" pitchFamily="34" charset="0"/>
                        </a:rPr>
                        <a:t>Plant height</a:t>
                      </a:r>
                      <a:endParaRPr lang="zh-CN" sz="1200" b="0" kern="10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ctr" fontAlgn="ctr"/>
                      <a:r>
                        <a:rPr lang="en-US" sz="1050" kern="100">
                          <a:effectLst/>
                        </a:rPr>
                        <a:t>0.738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0.669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0.589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0.649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3427217"/>
                  </a:ext>
                </a:extLst>
              </a:tr>
              <a:tr h="390389">
                <a:tc>
                  <a:txBody>
                    <a:bodyPr/>
                    <a:lstStyle/>
                    <a:p>
                      <a:pPr algn="ctr" fontAlgn="ctr"/>
                      <a:r>
                        <a:rPr lang="en-US" altLang="zh-CN" sz="1200" b="0" kern="0">
                          <a:effectLst/>
                          <a:latin typeface="Arial" panose="020B0604020202020204" pitchFamily="34" charset="0"/>
                          <a:ea typeface="宋体" panose="02010600030101010101" pitchFamily="2" charset="-122"/>
                          <a:cs typeface="Arial" panose="020B0604020202020204" pitchFamily="34" charset="0"/>
                        </a:rPr>
                        <a:t>Stem thickness</a:t>
                      </a:r>
                      <a:endParaRPr lang="zh-CN" sz="1200" b="0" kern="10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ctr" fontAlgn="ctr"/>
                      <a:r>
                        <a:rPr lang="en-US" sz="1050" kern="100">
                          <a:effectLst/>
                        </a:rPr>
                        <a:t>0.522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0.857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0.734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0.710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0.733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0.808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59582864"/>
                  </a:ext>
                </a:extLst>
              </a:tr>
              <a:tr h="347811">
                <a:tc>
                  <a:txBody>
                    <a:bodyPr/>
                    <a:lstStyle/>
                    <a:p>
                      <a:pPr algn="ctr" fontAlgn="ctr"/>
                      <a:r>
                        <a:rPr lang="en-US" altLang="zh-CN" sz="1200" b="0" kern="0">
                          <a:effectLst/>
                          <a:latin typeface="Arial" panose="020B0604020202020204" pitchFamily="34" charset="0"/>
                          <a:ea typeface="宋体" panose="02010600030101010101" pitchFamily="2" charset="-122"/>
                          <a:cs typeface="Arial" panose="020B0604020202020204" pitchFamily="34" charset="0"/>
                        </a:rPr>
                        <a:t>Leaf area</a:t>
                      </a:r>
                      <a:endParaRPr lang="zh-CN" sz="1200" b="0" kern="10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ctr" fontAlgn="ctr"/>
                      <a:r>
                        <a:rPr lang="en-US" sz="1050" kern="100">
                          <a:effectLst/>
                        </a:rPr>
                        <a:t>0.697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0.659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0.654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0.653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0.654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0.660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51169720"/>
                  </a:ext>
                </a:extLst>
              </a:tr>
              <a:tr h="585581">
                <a:tc>
                  <a:txBody>
                    <a:bodyPr/>
                    <a:lstStyle/>
                    <a:p>
                      <a:pPr marL="0" algn="ctr" defTabSz="914400" rtl="0" eaLnBrk="1" fontAlgn="ctr" latinLnBrk="0" hangingPunct="1"/>
                      <a:r>
                        <a:rPr lang="en-US" altLang="zh-CN" sz="1200" b="0" kern="0">
                          <a:solidFill>
                            <a:schemeClr val="lt1"/>
                          </a:solidFill>
                          <a:effectLst/>
                          <a:latin typeface="Arial" panose="020B0604020202020204" pitchFamily="34" charset="0"/>
                          <a:ea typeface="宋体" panose="02010600030101010101" pitchFamily="2" charset="-122"/>
                          <a:cs typeface="Arial" panose="020B0604020202020204" pitchFamily="34" charset="0"/>
                        </a:rPr>
                        <a:t>Whole plant dry weight</a:t>
                      </a:r>
                      <a:endParaRPr lang="zh-CN" altLang="en-US" sz="1200" b="0" kern="0">
                        <a:solidFill>
                          <a:schemeClr val="lt1"/>
                        </a:solidFill>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ctr" fontAlgn="ctr"/>
                      <a:r>
                        <a:rPr lang="en-US" sz="1050" kern="100">
                          <a:effectLst/>
                        </a:rPr>
                        <a:t>0.807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0.723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0.707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0.702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0.707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0.717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31659796"/>
                  </a:ext>
                </a:extLst>
              </a:tr>
              <a:tr h="390389">
                <a:tc>
                  <a:txBody>
                    <a:bodyPr/>
                    <a:lstStyle/>
                    <a:p>
                      <a:pPr marL="0" algn="ctr" defTabSz="914400" rtl="0" eaLnBrk="1" fontAlgn="ctr" latinLnBrk="0" hangingPunct="1"/>
                      <a:r>
                        <a:rPr lang="en-US" altLang="zh-CN" sz="1200" b="0" kern="0">
                          <a:solidFill>
                            <a:schemeClr val="lt1"/>
                          </a:solidFill>
                          <a:effectLst/>
                          <a:latin typeface="Arial" panose="020B0604020202020204" pitchFamily="34" charset="0"/>
                          <a:ea typeface="宋体" panose="02010600030101010101" pitchFamily="2" charset="-122"/>
                          <a:cs typeface="Arial" panose="020B0604020202020204" pitchFamily="34" charset="0"/>
                        </a:rPr>
                        <a:t>Proposed GCI</a:t>
                      </a:r>
                      <a:endParaRPr lang="zh-CN" altLang="en-US" sz="1200" b="0" kern="0">
                        <a:solidFill>
                          <a:schemeClr val="lt1"/>
                        </a:solidFill>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ctr" fontAlgn="ctr"/>
                      <a:r>
                        <a:rPr lang="en-US" sz="1050" kern="100">
                          <a:effectLst/>
                        </a:rPr>
                        <a:t>0.805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0.691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0.659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0.649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0.659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050" kern="100">
                          <a:effectLst/>
                        </a:rPr>
                        <a:t>0.663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9265622"/>
                  </a:ext>
                </a:extLst>
              </a:tr>
            </a:tbl>
          </a:graphicData>
        </a:graphic>
      </p:graphicFrame>
    </p:spTree>
    <p:extLst>
      <p:ext uri="{BB962C8B-B14F-4D97-AF65-F5344CB8AC3E}">
        <p14:creationId xmlns:p14="http://schemas.microsoft.com/office/powerpoint/2010/main" val="1122498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7">
            <a:extLst>
              <a:ext uri="{FF2B5EF4-FFF2-40B4-BE49-F238E27FC236}">
                <a16:creationId xmlns:a16="http://schemas.microsoft.com/office/drawing/2014/main" id="{B4B1CE30-14B3-A203-F405-50F1CAFD3D48}"/>
              </a:ext>
            </a:extLst>
          </p:cNvPr>
          <p:cNvSpPr txBox="1">
            <a:spLocks noChangeArrowheads="1"/>
          </p:cNvSpPr>
          <p:nvPr/>
        </p:nvSpPr>
        <p:spPr bwMode="auto">
          <a:xfrm>
            <a:off x="839416" y="106362"/>
            <a:ext cx="4218853"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chemeClr val="bg1"/>
                </a:solidFill>
              </a:rPr>
              <a:t>Prototype Experiments</a:t>
            </a:r>
            <a:endParaRPr lang="zh-CN" altLang="en-US" b="1" dirty="0">
              <a:solidFill>
                <a:schemeClr val="bg1"/>
              </a:solidFill>
            </a:endParaRPr>
          </a:p>
        </p:txBody>
      </p:sp>
      <p:grpSp>
        <p:nvGrpSpPr>
          <p:cNvPr id="9" name="组合 8">
            <a:extLst>
              <a:ext uri="{FF2B5EF4-FFF2-40B4-BE49-F238E27FC236}">
                <a16:creationId xmlns:a16="http://schemas.microsoft.com/office/drawing/2014/main" id="{1BC8C819-45FC-6BD6-118E-F0975AAEE1FA}"/>
              </a:ext>
            </a:extLst>
          </p:cNvPr>
          <p:cNvGrpSpPr>
            <a:grpSpLocks/>
          </p:cNvGrpSpPr>
          <p:nvPr/>
        </p:nvGrpSpPr>
        <p:grpSpPr>
          <a:xfrm>
            <a:off x="213232" y="1228964"/>
            <a:ext cx="6170800" cy="592911"/>
            <a:chOff x="193418" y="479019"/>
            <a:chExt cx="1232055" cy="592911"/>
          </a:xfrm>
          <a:solidFill>
            <a:schemeClr val="bg1"/>
          </a:solidFill>
        </p:grpSpPr>
        <p:sp>
          <p:nvSpPr>
            <p:cNvPr id="10" name="矩形: 圆角 9">
              <a:extLst>
                <a:ext uri="{FF2B5EF4-FFF2-40B4-BE49-F238E27FC236}">
                  <a16:creationId xmlns:a16="http://schemas.microsoft.com/office/drawing/2014/main" id="{6DC0DDBC-B936-C978-2938-39E0678EC7DB}"/>
                </a:ext>
              </a:extLst>
            </p:cNvPr>
            <p:cNvSpPr/>
            <p:nvPr/>
          </p:nvSpPr>
          <p:spPr>
            <a:xfrm>
              <a:off x="193418" y="479019"/>
              <a:ext cx="1232055" cy="354826"/>
            </a:xfrm>
            <a:prstGeom prst="roundRect">
              <a:avLst>
                <a:gd name="adj" fmla="val 5000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11" name="文本框 9">
              <a:extLst>
                <a:ext uri="{FF2B5EF4-FFF2-40B4-BE49-F238E27FC236}">
                  <a16:creationId xmlns:a16="http://schemas.microsoft.com/office/drawing/2014/main" id="{4BEF04CC-A6F9-7250-A9AE-1C2B0D457340}"/>
                </a:ext>
              </a:extLst>
            </p:cNvPr>
            <p:cNvSpPr txBox="1"/>
            <p:nvPr/>
          </p:nvSpPr>
          <p:spPr>
            <a:xfrm>
              <a:off x="260805" y="487155"/>
              <a:ext cx="1097281" cy="584775"/>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accent1"/>
                  </a:solidFill>
                  <a:cs typeface="+mn-ea"/>
                  <a:sym typeface="+mn-lt"/>
                </a:rPr>
                <a:t>Demonstrate the Feasibility and Applicability of CEI</a:t>
              </a:r>
              <a:endParaRPr kumimoji="0" lang="zh-CN" altLang="en-US" sz="1600" b="1" i="0" u="none" strike="noStrike" kern="1200" cap="none" spc="0" normalizeH="0" baseline="0" noProof="0" dirty="0">
                <a:ln>
                  <a:noFill/>
                </a:ln>
                <a:solidFill>
                  <a:schemeClr val="accent1"/>
                </a:solidFill>
                <a:effectLst/>
                <a:uLnTx/>
                <a:uFillTx/>
                <a:cs typeface="+mn-ea"/>
                <a:sym typeface="+mn-lt"/>
              </a:endParaRPr>
            </a:p>
          </p:txBody>
        </p:sp>
      </p:grpSp>
      <p:grpSp>
        <p:nvGrpSpPr>
          <p:cNvPr id="2" name="组合 5">
            <a:extLst>
              <a:ext uri="{FF2B5EF4-FFF2-40B4-BE49-F238E27FC236}">
                <a16:creationId xmlns:a16="http://schemas.microsoft.com/office/drawing/2014/main" id="{BD9B2115-A6E7-A9EF-3AD0-471083CE3857}"/>
              </a:ext>
            </a:extLst>
          </p:cNvPr>
          <p:cNvGrpSpPr>
            <a:grpSpLocks/>
          </p:cNvGrpSpPr>
          <p:nvPr/>
        </p:nvGrpSpPr>
        <p:grpSpPr bwMode="auto">
          <a:xfrm>
            <a:off x="213232" y="188640"/>
            <a:ext cx="635000" cy="635000"/>
            <a:chOff x="5288161" y="2234042"/>
            <a:chExt cx="1607262" cy="1607262"/>
          </a:xfrm>
          <a:solidFill>
            <a:schemeClr val="bg1"/>
          </a:solidFill>
        </p:grpSpPr>
        <p:sp>
          <p:nvSpPr>
            <p:cNvPr id="3" name="椭圆 2">
              <a:extLst>
                <a:ext uri="{FF2B5EF4-FFF2-40B4-BE49-F238E27FC236}">
                  <a16:creationId xmlns:a16="http://schemas.microsoft.com/office/drawing/2014/main" id="{7935099E-FEE5-E2FA-2D1D-00685DF4A545}"/>
                </a:ext>
              </a:extLst>
            </p:cNvPr>
            <p:cNvSpPr/>
            <p:nvPr/>
          </p:nvSpPr>
          <p:spPr>
            <a:xfrm>
              <a:off x="5288161" y="2234042"/>
              <a:ext cx="1607262" cy="1607262"/>
            </a:xfrm>
            <a:prstGeom prst="ellipse">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4" name="椭圆 3">
              <a:extLst>
                <a:ext uri="{FF2B5EF4-FFF2-40B4-BE49-F238E27FC236}">
                  <a16:creationId xmlns:a16="http://schemas.microsoft.com/office/drawing/2014/main" id="{E60B572D-1D33-9BD3-4D0E-164107923E2E}"/>
                </a:ext>
              </a:extLst>
            </p:cNvPr>
            <p:cNvSpPr/>
            <p:nvPr/>
          </p:nvSpPr>
          <p:spPr>
            <a:xfrm>
              <a:off x="5396650" y="2334495"/>
              <a:ext cx="1390282" cy="1390282"/>
            </a:xfrm>
            <a:prstGeom prst="ellipse">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5" name="KSO_Shape">
              <a:extLst>
                <a:ext uri="{FF2B5EF4-FFF2-40B4-BE49-F238E27FC236}">
                  <a16:creationId xmlns:a16="http://schemas.microsoft.com/office/drawing/2014/main" id="{B8223EF6-1698-5AA1-07F6-3C29D3D12643}"/>
                </a:ext>
              </a:extLst>
            </p:cNvPr>
            <p:cNvSpPr>
              <a:spLocks noChangeArrowheads="1"/>
            </p:cNvSpPr>
            <p:nvPr/>
          </p:nvSpPr>
          <p:spPr bwMode="auto">
            <a:xfrm>
              <a:off x="5547153" y="2697761"/>
              <a:ext cx="1089278" cy="662788"/>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931"/>
                <a:gd name="T88" fmla="*/ 0 h 2392"/>
                <a:gd name="T89" fmla="*/ 3931 w 3931"/>
                <a:gd name="T90" fmla="*/ 2392 h 239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accent2"/>
            </a:solidFill>
            <a:ln w="9525">
              <a:solidFill>
                <a:srgbClr val="000000"/>
              </a:solidFill>
              <a:round/>
              <a:headEnd/>
              <a:tailEnd/>
            </a:ln>
          </p:spPr>
          <p:txBody>
            <a:bodyPr anchor="ctr" anchorCtr="1"/>
            <a:lstStyle/>
            <a:p>
              <a:endParaRPr lang="zh-CN" altLang="en-US">
                <a:solidFill>
                  <a:schemeClr val="accent1"/>
                </a:solidFill>
              </a:endParaRPr>
            </a:p>
          </p:txBody>
        </p:sp>
      </p:grpSp>
      <p:sp>
        <p:nvSpPr>
          <p:cNvPr id="7" name="矩形: 圆角 6">
            <a:extLst>
              <a:ext uri="{FF2B5EF4-FFF2-40B4-BE49-F238E27FC236}">
                <a16:creationId xmlns:a16="http://schemas.microsoft.com/office/drawing/2014/main" id="{C2BF80F3-DF42-226C-D872-4A245BC9D702}"/>
              </a:ext>
            </a:extLst>
          </p:cNvPr>
          <p:cNvSpPr/>
          <p:nvPr/>
        </p:nvSpPr>
        <p:spPr>
          <a:xfrm>
            <a:off x="334964" y="2364573"/>
            <a:ext cx="5523308" cy="4089461"/>
          </a:xfrm>
          <a:prstGeom prst="roundRect">
            <a:avLst>
              <a:gd name="adj" fmla="val 10745"/>
            </a:avLst>
          </a:prstGeom>
          <a:solidFill>
            <a:schemeClr val="bg1"/>
          </a:solidFill>
          <a:ln>
            <a:noFill/>
          </a:ln>
          <a:effectLst>
            <a:outerShdw blurRad="635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矩形: 圆角 7">
            <a:extLst>
              <a:ext uri="{FF2B5EF4-FFF2-40B4-BE49-F238E27FC236}">
                <a16:creationId xmlns:a16="http://schemas.microsoft.com/office/drawing/2014/main" id="{DBD47373-6FD1-F4D1-AD59-07976D1F9E1E}"/>
              </a:ext>
            </a:extLst>
          </p:cNvPr>
          <p:cNvSpPr/>
          <p:nvPr/>
        </p:nvSpPr>
        <p:spPr>
          <a:xfrm>
            <a:off x="6333728" y="2364573"/>
            <a:ext cx="5523308" cy="4089461"/>
          </a:xfrm>
          <a:prstGeom prst="roundRect">
            <a:avLst>
              <a:gd name="adj" fmla="val 10745"/>
            </a:avLst>
          </a:prstGeom>
          <a:solidFill>
            <a:schemeClr val="bg1"/>
          </a:solidFill>
          <a:ln>
            <a:noFill/>
          </a:ln>
          <a:effectLst>
            <a:outerShdw blurRad="635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2" name="组合 11">
            <a:extLst>
              <a:ext uri="{FF2B5EF4-FFF2-40B4-BE49-F238E27FC236}">
                <a16:creationId xmlns:a16="http://schemas.microsoft.com/office/drawing/2014/main" id="{3347EFD6-1593-65CA-04ED-6CA8120851CB}"/>
              </a:ext>
            </a:extLst>
          </p:cNvPr>
          <p:cNvGrpSpPr/>
          <p:nvPr/>
        </p:nvGrpSpPr>
        <p:grpSpPr>
          <a:xfrm>
            <a:off x="1935677" y="2464967"/>
            <a:ext cx="2305353" cy="592911"/>
            <a:chOff x="4077575" y="2586847"/>
            <a:chExt cx="1232055" cy="592911"/>
          </a:xfrm>
        </p:grpSpPr>
        <p:sp>
          <p:nvSpPr>
            <p:cNvPr id="14" name="矩形: 圆角 13">
              <a:extLst>
                <a:ext uri="{FF2B5EF4-FFF2-40B4-BE49-F238E27FC236}">
                  <a16:creationId xmlns:a16="http://schemas.microsoft.com/office/drawing/2014/main" id="{2CE66753-F6F5-7E05-1018-656388EF4F36}"/>
                </a:ext>
              </a:extLst>
            </p:cNvPr>
            <p:cNvSpPr/>
            <p:nvPr/>
          </p:nvSpPr>
          <p:spPr>
            <a:xfrm>
              <a:off x="4077575" y="2586847"/>
              <a:ext cx="1232055" cy="354826"/>
            </a:xfrm>
            <a:prstGeom prst="roundRect">
              <a:avLst>
                <a:gd name="adj" fmla="val 50000"/>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24" name="文本框 9">
              <a:extLst>
                <a:ext uri="{FF2B5EF4-FFF2-40B4-BE49-F238E27FC236}">
                  <a16:creationId xmlns:a16="http://schemas.microsoft.com/office/drawing/2014/main" id="{C9211B8F-6E76-894D-C11F-0BEAD2AFDB54}"/>
                </a:ext>
              </a:extLst>
            </p:cNvPr>
            <p:cNvSpPr txBox="1"/>
            <p:nvPr/>
          </p:nvSpPr>
          <p:spPr>
            <a:xfrm>
              <a:off x="4144962" y="2594983"/>
              <a:ext cx="1097281" cy="584775"/>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white"/>
                  </a:solidFill>
                  <a:effectLst/>
                  <a:uLnTx/>
                  <a:uFillTx/>
                  <a:cs typeface="+mn-ea"/>
                  <a:sym typeface="+mn-lt"/>
                </a:rPr>
                <a:t>Experience group</a:t>
              </a:r>
              <a:r>
                <a:rPr kumimoji="0" lang="zh-CN" altLang="en-US" sz="1600" b="1" i="0" u="none" strike="noStrike" kern="1200" cap="none" spc="0" normalizeH="0" baseline="0" noProof="0">
                  <a:ln>
                    <a:noFill/>
                  </a:ln>
                  <a:solidFill>
                    <a:prstClr val="white"/>
                  </a:solidFill>
                  <a:effectLst/>
                  <a:uLnTx/>
                  <a:uFillTx/>
                  <a:cs typeface="+mn-ea"/>
                  <a:sym typeface="+mn-lt"/>
                </a:rPr>
                <a:t> </a:t>
              </a:r>
              <a:endParaRPr kumimoji="0" lang="zh-CN" altLang="en-US" sz="1600" b="1" i="0" u="none" strike="noStrike" kern="1200" cap="none" spc="0" normalizeH="0" baseline="0" noProof="0" dirty="0">
                <a:ln>
                  <a:noFill/>
                </a:ln>
                <a:solidFill>
                  <a:prstClr val="white"/>
                </a:solidFill>
                <a:effectLst/>
                <a:uLnTx/>
                <a:uFillTx/>
                <a:cs typeface="+mn-ea"/>
                <a:sym typeface="+mn-lt"/>
              </a:endParaRPr>
            </a:p>
          </p:txBody>
        </p:sp>
      </p:grpSp>
      <p:grpSp>
        <p:nvGrpSpPr>
          <p:cNvPr id="25" name="组合 24">
            <a:extLst>
              <a:ext uri="{FF2B5EF4-FFF2-40B4-BE49-F238E27FC236}">
                <a16:creationId xmlns:a16="http://schemas.microsoft.com/office/drawing/2014/main" id="{7F6D5726-B531-8ECE-AA73-EEC18647605A}"/>
              </a:ext>
            </a:extLst>
          </p:cNvPr>
          <p:cNvGrpSpPr/>
          <p:nvPr/>
        </p:nvGrpSpPr>
        <p:grpSpPr>
          <a:xfrm>
            <a:off x="8105488" y="2466513"/>
            <a:ext cx="1979787" cy="592911"/>
            <a:chOff x="4077575" y="2586847"/>
            <a:chExt cx="1232055" cy="592911"/>
          </a:xfrm>
        </p:grpSpPr>
        <p:sp>
          <p:nvSpPr>
            <p:cNvPr id="26" name="矩形: 圆角 25">
              <a:extLst>
                <a:ext uri="{FF2B5EF4-FFF2-40B4-BE49-F238E27FC236}">
                  <a16:creationId xmlns:a16="http://schemas.microsoft.com/office/drawing/2014/main" id="{0D200B9C-1357-6C94-979C-9AD3D37044E8}"/>
                </a:ext>
              </a:extLst>
            </p:cNvPr>
            <p:cNvSpPr/>
            <p:nvPr/>
          </p:nvSpPr>
          <p:spPr>
            <a:xfrm>
              <a:off x="4077575" y="2586847"/>
              <a:ext cx="1232055" cy="354826"/>
            </a:xfrm>
            <a:prstGeom prst="roundRect">
              <a:avLst>
                <a:gd name="adj" fmla="val 50000"/>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27" name="文本框 9">
              <a:extLst>
                <a:ext uri="{FF2B5EF4-FFF2-40B4-BE49-F238E27FC236}">
                  <a16:creationId xmlns:a16="http://schemas.microsoft.com/office/drawing/2014/main" id="{3835200A-6BB1-5987-1A9C-FBABDF995429}"/>
                </a:ext>
              </a:extLst>
            </p:cNvPr>
            <p:cNvSpPr txBox="1"/>
            <p:nvPr/>
          </p:nvSpPr>
          <p:spPr>
            <a:xfrm>
              <a:off x="4144962" y="2594983"/>
              <a:ext cx="1097281" cy="584775"/>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white"/>
                  </a:solidFill>
                  <a:effectLst/>
                  <a:uLnTx/>
                  <a:uFillTx/>
                  <a:cs typeface="+mn-ea"/>
                  <a:sym typeface="+mn-lt"/>
                </a:rPr>
                <a:t>Control</a:t>
              </a:r>
              <a:r>
                <a:rPr kumimoji="0" lang="zh-CN" altLang="en-US" sz="1600" b="1" i="0" u="none" strike="noStrike" kern="1200" cap="none" spc="0" normalizeH="0" baseline="0" noProof="0">
                  <a:ln>
                    <a:noFill/>
                  </a:ln>
                  <a:solidFill>
                    <a:prstClr val="white"/>
                  </a:solidFill>
                  <a:effectLst/>
                  <a:uLnTx/>
                  <a:uFillTx/>
                  <a:cs typeface="+mn-ea"/>
                  <a:sym typeface="+mn-lt"/>
                </a:rPr>
                <a:t> </a:t>
              </a:r>
              <a:r>
                <a:rPr kumimoji="0" lang="en-US" altLang="zh-CN" sz="1600" b="1" i="0" u="none" strike="noStrike" kern="1200" cap="none" spc="0" normalizeH="0" baseline="0" noProof="0">
                  <a:ln>
                    <a:noFill/>
                  </a:ln>
                  <a:solidFill>
                    <a:prstClr val="white"/>
                  </a:solidFill>
                  <a:effectLst/>
                  <a:uLnTx/>
                  <a:uFillTx/>
                  <a:cs typeface="+mn-ea"/>
                  <a:sym typeface="+mn-lt"/>
                </a:rPr>
                <a:t>group</a:t>
              </a:r>
              <a:r>
                <a:rPr kumimoji="0" lang="zh-CN" altLang="en-US" sz="1600" b="1" i="0" u="none" strike="noStrike" kern="1200" cap="none" spc="0" normalizeH="0" baseline="0" noProof="0">
                  <a:ln>
                    <a:noFill/>
                  </a:ln>
                  <a:solidFill>
                    <a:prstClr val="white"/>
                  </a:solidFill>
                  <a:effectLst/>
                  <a:uLnTx/>
                  <a:uFillTx/>
                  <a:cs typeface="+mn-ea"/>
                  <a:sym typeface="+mn-lt"/>
                </a:rPr>
                <a:t> </a:t>
              </a:r>
              <a:endParaRPr kumimoji="0" lang="zh-CN" altLang="en-US" sz="1600" b="1" i="0" u="none" strike="noStrike" kern="1200" cap="none" spc="0" normalizeH="0" baseline="0" noProof="0" dirty="0">
                <a:ln>
                  <a:noFill/>
                </a:ln>
                <a:solidFill>
                  <a:prstClr val="white"/>
                </a:solidFill>
                <a:effectLst/>
                <a:uLnTx/>
                <a:uFillTx/>
                <a:cs typeface="+mn-ea"/>
                <a:sym typeface="+mn-lt"/>
              </a:endParaRPr>
            </a:p>
          </p:txBody>
        </p:sp>
      </p:grpSp>
      <p:pic>
        <p:nvPicPr>
          <p:cNvPr id="28" name="图片 27" descr="下载">
            <a:extLst>
              <a:ext uri="{FF2B5EF4-FFF2-40B4-BE49-F238E27FC236}">
                <a16:creationId xmlns:a16="http://schemas.microsoft.com/office/drawing/2014/main" id="{1E8A9A12-0713-1C30-4F5C-31E8738CFBA9}"/>
              </a:ext>
            </a:extLst>
          </p:cNvPr>
          <p:cNvPicPr>
            <a:picLocks noChangeAspect="1"/>
          </p:cNvPicPr>
          <p:nvPr/>
        </p:nvPicPr>
        <p:blipFill>
          <a:blip r:embed="rId3"/>
          <a:stretch>
            <a:fillRect/>
          </a:stretch>
        </p:blipFill>
        <p:spPr>
          <a:xfrm>
            <a:off x="1168310" y="3163947"/>
            <a:ext cx="3843939" cy="3222507"/>
          </a:xfrm>
          <a:prstGeom prst="rect">
            <a:avLst/>
          </a:prstGeom>
        </p:spPr>
      </p:pic>
      <p:pic>
        <p:nvPicPr>
          <p:cNvPr id="29" name="图片 28" descr="下载">
            <a:extLst>
              <a:ext uri="{FF2B5EF4-FFF2-40B4-BE49-F238E27FC236}">
                <a16:creationId xmlns:a16="http://schemas.microsoft.com/office/drawing/2014/main" id="{27BF0DC2-DDF8-26B6-7CC6-A108A1ECDF34}"/>
              </a:ext>
            </a:extLst>
          </p:cNvPr>
          <p:cNvPicPr>
            <a:picLocks noChangeAspect="1"/>
          </p:cNvPicPr>
          <p:nvPr/>
        </p:nvPicPr>
        <p:blipFill>
          <a:blip r:embed="rId4"/>
          <a:stretch>
            <a:fillRect/>
          </a:stretch>
        </p:blipFill>
        <p:spPr>
          <a:xfrm>
            <a:off x="7167074" y="3161363"/>
            <a:ext cx="3856616" cy="3231741"/>
          </a:xfrm>
          <a:prstGeom prst="rect">
            <a:avLst/>
          </a:prstGeom>
        </p:spPr>
      </p:pic>
    </p:spTree>
    <p:extLst>
      <p:ext uri="{BB962C8B-B14F-4D97-AF65-F5344CB8AC3E}">
        <p14:creationId xmlns:p14="http://schemas.microsoft.com/office/powerpoint/2010/main" val="3546396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7">
            <a:extLst>
              <a:ext uri="{FF2B5EF4-FFF2-40B4-BE49-F238E27FC236}">
                <a16:creationId xmlns:a16="http://schemas.microsoft.com/office/drawing/2014/main" id="{B4B1CE30-14B3-A203-F405-50F1CAFD3D48}"/>
              </a:ext>
            </a:extLst>
          </p:cNvPr>
          <p:cNvSpPr txBox="1">
            <a:spLocks noChangeArrowheads="1"/>
          </p:cNvSpPr>
          <p:nvPr/>
        </p:nvSpPr>
        <p:spPr bwMode="auto">
          <a:xfrm>
            <a:off x="839416" y="106362"/>
            <a:ext cx="4218853"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chemeClr val="bg1"/>
                </a:solidFill>
              </a:rPr>
              <a:t>Prototype Experiments</a:t>
            </a:r>
            <a:endParaRPr lang="zh-CN" altLang="en-US" b="1" dirty="0">
              <a:solidFill>
                <a:schemeClr val="bg1"/>
              </a:solidFill>
            </a:endParaRPr>
          </a:p>
        </p:txBody>
      </p:sp>
      <p:grpSp>
        <p:nvGrpSpPr>
          <p:cNvPr id="9" name="组合 8">
            <a:extLst>
              <a:ext uri="{FF2B5EF4-FFF2-40B4-BE49-F238E27FC236}">
                <a16:creationId xmlns:a16="http://schemas.microsoft.com/office/drawing/2014/main" id="{1BC8C819-45FC-6BD6-118E-F0975AAEE1FA}"/>
              </a:ext>
            </a:extLst>
          </p:cNvPr>
          <p:cNvGrpSpPr>
            <a:grpSpLocks/>
          </p:cNvGrpSpPr>
          <p:nvPr/>
        </p:nvGrpSpPr>
        <p:grpSpPr>
          <a:xfrm>
            <a:off x="213232" y="1228964"/>
            <a:ext cx="5522728" cy="354826"/>
            <a:chOff x="193418" y="479019"/>
            <a:chExt cx="1232055" cy="354826"/>
          </a:xfrm>
          <a:solidFill>
            <a:schemeClr val="bg1"/>
          </a:solidFill>
        </p:grpSpPr>
        <p:sp>
          <p:nvSpPr>
            <p:cNvPr id="10" name="矩形: 圆角 9">
              <a:extLst>
                <a:ext uri="{FF2B5EF4-FFF2-40B4-BE49-F238E27FC236}">
                  <a16:creationId xmlns:a16="http://schemas.microsoft.com/office/drawing/2014/main" id="{6DC0DDBC-B936-C978-2938-39E0678EC7DB}"/>
                </a:ext>
              </a:extLst>
            </p:cNvPr>
            <p:cNvSpPr/>
            <p:nvPr/>
          </p:nvSpPr>
          <p:spPr>
            <a:xfrm>
              <a:off x="193418" y="479019"/>
              <a:ext cx="1232055" cy="354826"/>
            </a:xfrm>
            <a:prstGeom prst="roundRect">
              <a:avLst>
                <a:gd name="adj" fmla="val 5000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11" name="文本框 9">
              <a:extLst>
                <a:ext uri="{FF2B5EF4-FFF2-40B4-BE49-F238E27FC236}">
                  <a16:creationId xmlns:a16="http://schemas.microsoft.com/office/drawing/2014/main" id="{4BEF04CC-A6F9-7250-A9AE-1C2B0D457340}"/>
                </a:ext>
              </a:extLst>
            </p:cNvPr>
            <p:cNvSpPr txBox="1"/>
            <p:nvPr/>
          </p:nvSpPr>
          <p:spPr>
            <a:xfrm>
              <a:off x="260805" y="487155"/>
              <a:ext cx="1097281" cy="338554"/>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accent1"/>
                  </a:solidFill>
                  <a:cs typeface="+mn-ea"/>
                  <a:sym typeface="+mn-lt"/>
                </a:rPr>
                <a:t>Digital model of watermelon seedling growth</a:t>
              </a:r>
              <a:endParaRPr kumimoji="0" lang="zh-CN" altLang="en-US" sz="1600" b="1" i="0" u="none" strike="noStrike" kern="1200" cap="none" spc="0" normalizeH="0" baseline="0" noProof="0" dirty="0">
                <a:ln>
                  <a:noFill/>
                </a:ln>
                <a:solidFill>
                  <a:schemeClr val="accent1"/>
                </a:solidFill>
                <a:effectLst/>
                <a:uLnTx/>
                <a:uFillTx/>
                <a:cs typeface="+mn-ea"/>
                <a:sym typeface="+mn-lt"/>
              </a:endParaRPr>
            </a:p>
          </p:txBody>
        </p:sp>
      </p:grpSp>
      <p:grpSp>
        <p:nvGrpSpPr>
          <p:cNvPr id="2" name="组合 5">
            <a:extLst>
              <a:ext uri="{FF2B5EF4-FFF2-40B4-BE49-F238E27FC236}">
                <a16:creationId xmlns:a16="http://schemas.microsoft.com/office/drawing/2014/main" id="{BD9B2115-A6E7-A9EF-3AD0-471083CE3857}"/>
              </a:ext>
            </a:extLst>
          </p:cNvPr>
          <p:cNvGrpSpPr>
            <a:grpSpLocks/>
          </p:cNvGrpSpPr>
          <p:nvPr/>
        </p:nvGrpSpPr>
        <p:grpSpPr bwMode="auto">
          <a:xfrm>
            <a:off x="213232" y="188640"/>
            <a:ext cx="635000" cy="635000"/>
            <a:chOff x="5288161" y="2234042"/>
            <a:chExt cx="1607262" cy="1607262"/>
          </a:xfrm>
          <a:solidFill>
            <a:schemeClr val="bg1"/>
          </a:solidFill>
        </p:grpSpPr>
        <p:sp>
          <p:nvSpPr>
            <p:cNvPr id="3" name="椭圆 2">
              <a:extLst>
                <a:ext uri="{FF2B5EF4-FFF2-40B4-BE49-F238E27FC236}">
                  <a16:creationId xmlns:a16="http://schemas.microsoft.com/office/drawing/2014/main" id="{7935099E-FEE5-E2FA-2D1D-00685DF4A545}"/>
                </a:ext>
              </a:extLst>
            </p:cNvPr>
            <p:cNvSpPr/>
            <p:nvPr/>
          </p:nvSpPr>
          <p:spPr>
            <a:xfrm>
              <a:off x="5288161" y="2234042"/>
              <a:ext cx="1607262" cy="1607262"/>
            </a:xfrm>
            <a:prstGeom prst="ellipse">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4" name="椭圆 3">
              <a:extLst>
                <a:ext uri="{FF2B5EF4-FFF2-40B4-BE49-F238E27FC236}">
                  <a16:creationId xmlns:a16="http://schemas.microsoft.com/office/drawing/2014/main" id="{E60B572D-1D33-9BD3-4D0E-164107923E2E}"/>
                </a:ext>
              </a:extLst>
            </p:cNvPr>
            <p:cNvSpPr/>
            <p:nvPr/>
          </p:nvSpPr>
          <p:spPr>
            <a:xfrm>
              <a:off x="5396650" y="2334495"/>
              <a:ext cx="1390282" cy="1390282"/>
            </a:xfrm>
            <a:prstGeom prst="ellipse">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5" name="KSO_Shape">
              <a:extLst>
                <a:ext uri="{FF2B5EF4-FFF2-40B4-BE49-F238E27FC236}">
                  <a16:creationId xmlns:a16="http://schemas.microsoft.com/office/drawing/2014/main" id="{B8223EF6-1698-5AA1-07F6-3C29D3D12643}"/>
                </a:ext>
              </a:extLst>
            </p:cNvPr>
            <p:cNvSpPr>
              <a:spLocks noChangeArrowheads="1"/>
            </p:cNvSpPr>
            <p:nvPr/>
          </p:nvSpPr>
          <p:spPr bwMode="auto">
            <a:xfrm>
              <a:off x="5547153" y="2697761"/>
              <a:ext cx="1089278" cy="662788"/>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931"/>
                <a:gd name="T88" fmla="*/ 0 h 2392"/>
                <a:gd name="T89" fmla="*/ 3931 w 3931"/>
                <a:gd name="T90" fmla="*/ 2392 h 239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accent2"/>
            </a:solidFill>
            <a:ln w="9525">
              <a:solidFill>
                <a:srgbClr val="000000"/>
              </a:solidFill>
              <a:round/>
              <a:headEnd/>
              <a:tailEnd/>
            </a:ln>
          </p:spPr>
          <p:txBody>
            <a:bodyPr anchor="ctr" anchorCtr="1"/>
            <a:lstStyle/>
            <a:p>
              <a:endParaRPr lang="zh-CN" altLang="en-US">
                <a:solidFill>
                  <a:schemeClr val="accent1"/>
                </a:solidFill>
              </a:endParaRPr>
            </a:p>
          </p:txBody>
        </p:sp>
      </p:grpSp>
      <p:pic>
        <p:nvPicPr>
          <p:cNvPr id="12" name="图片 11">
            <a:extLst>
              <a:ext uri="{FF2B5EF4-FFF2-40B4-BE49-F238E27FC236}">
                <a16:creationId xmlns:a16="http://schemas.microsoft.com/office/drawing/2014/main" id="{140A6A64-9219-8285-0083-5B659AE711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756" y="1989114"/>
            <a:ext cx="8320488" cy="4608364"/>
          </a:xfrm>
          <a:prstGeom prst="rect">
            <a:avLst/>
          </a:prstGeom>
        </p:spPr>
      </p:pic>
    </p:spTree>
    <p:extLst>
      <p:ext uri="{BB962C8B-B14F-4D97-AF65-F5344CB8AC3E}">
        <p14:creationId xmlns:p14="http://schemas.microsoft.com/office/powerpoint/2010/main" val="1247024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7">
            <a:extLst>
              <a:ext uri="{FF2B5EF4-FFF2-40B4-BE49-F238E27FC236}">
                <a16:creationId xmlns:a16="http://schemas.microsoft.com/office/drawing/2014/main" id="{B4B1CE30-14B3-A203-F405-50F1CAFD3D48}"/>
              </a:ext>
            </a:extLst>
          </p:cNvPr>
          <p:cNvSpPr txBox="1">
            <a:spLocks noChangeArrowheads="1"/>
          </p:cNvSpPr>
          <p:nvPr/>
        </p:nvSpPr>
        <p:spPr bwMode="auto">
          <a:xfrm>
            <a:off x="839416" y="106362"/>
            <a:ext cx="4218853"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chemeClr val="bg1"/>
                </a:solidFill>
              </a:rPr>
              <a:t>Prototype Experiments</a:t>
            </a:r>
            <a:endParaRPr lang="zh-CN" altLang="en-US" b="1" dirty="0">
              <a:solidFill>
                <a:schemeClr val="bg1"/>
              </a:solidFill>
            </a:endParaRPr>
          </a:p>
        </p:txBody>
      </p:sp>
      <p:grpSp>
        <p:nvGrpSpPr>
          <p:cNvPr id="9" name="组合 8">
            <a:extLst>
              <a:ext uri="{FF2B5EF4-FFF2-40B4-BE49-F238E27FC236}">
                <a16:creationId xmlns:a16="http://schemas.microsoft.com/office/drawing/2014/main" id="{1BC8C819-45FC-6BD6-118E-F0975AAEE1FA}"/>
              </a:ext>
            </a:extLst>
          </p:cNvPr>
          <p:cNvGrpSpPr>
            <a:grpSpLocks/>
          </p:cNvGrpSpPr>
          <p:nvPr/>
        </p:nvGrpSpPr>
        <p:grpSpPr>
          <a:xfrm>
            <a:off x="213232" y="1228964"/>
            <a:ext cx="3506504" cy="354826"/>
            <a:chOff x="193418" y="479019"/>
            <a:chExt cx="1232055" cy="354826"/>
          </a:xfrm>
          <a:solidFill>
            <a:schemeClr val="bg1"/>
          </a:solidFill>
        </p:grpSpPr>
        <p:sp>
          <p:nvSpPr>
            <p:cNvPr id="10" name="矩形: 圆角 9">
              <a:extLst>
                <a:ext uri="{FF2B5EF4-FFF2-40B4-BE49-F238E27FC236}">
                  <a16:creationId xmlns:a16="http://schemas.microsoft.com/office/drawing/2014/main" id="{6DC0DDBC-B936-C978-2938-39E0678EC7DB}"/>
                </a:ext>
              </a:extLst>
            </p:cNvPr>
            <p:cNvSpPr/>
            <p:nvPr/>
          </p:nvSpPr>
          <p:spPr>
            <a:xfrm>
              <a:off x="193418" y="479019"/>
              <a:ext cx="1232055" cy="354826"/>
            </a:xfrm>
            <a:prstGeom prst="roundRect">
              <a:avLst>
                <a:gd name="adj" fmla="val 5000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11" name="文本框 9">
              <a:extLst>
                <a:ext uri="{FF2B5EF4-FFF2-40B4-BE49-F238E27FC236}">
                  <a16:creationId xmlns:a16="http://schemas.microsoft.com/office/drawing/2014/main" id="{4BEF04CC-A6F9-7250-A9AE-1C2B0D457340}"/>
                </a:ext>
              </a:extLst>
            </p:cNvPr>
            <p:cNvSpPr txBox="1"/>
            <p:nvPr/>
          </p:nvSpPr>
          <p:spPr>
            <a:xfrm>
              <a:off x="260805" y="487155"/>
              <a:ext cx="1097281" cy="338554"/>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accent1"/>
                  </a:solidFill>
                  <a:cs typeface="+mn-ea"/>
                  <a:sym typeface="+mn-lt"/>
                </a:rPr>
                <a:t>Hybrid validation of CGM</a:t>
              </a:r>
              <a:endParaRPr kumimoji="0" lang="zh-CN" altLang="en-US" sz="1600" b="1" i="0" u="none" strike="noStrike" kern="1200" cap="none" spc="0" normalizeH="0" baseline="0" noProof="0" dirty="0">
                <a:ln>
                  <a:noFill/>
                </a:ln>
                <a:solidFill>
                  <a:schemeClr val="accent1"/>
                </a:solidFill>
                <a:effectLst/>
                <a:uLnTx/>
                <a:uFillTx/>
                <a:cs typeface="+mn-ea"/>
                <a:sym typeface="+mn-lt"/>
              </a:endParaRPr>
            </a:p>
          </p:txBody>
        </p:sp>
      </p:grpSp>
      <p:grpSp>
        <p:nvGrpSpPr>
          <p:cNvPr id="2" name="组合 5">
            <a:extLst>
              <a:ext uri="{FF2B5EF4-FFF2-40B4-BE49-F238E27FC236}">
                <a16:creationId xmlns:a16="http://schemas.microsoft.com/office/drawing/2014/main" id="{BD9B2115-A6E7-A9EF-3AD0-471083CE3857}"/>
              </a:ext>
            </a:extLst>
          </p:cNvPr>
          <p:cNvGrpSpPr>
            <a:grpSpLocks/>
          </p:cNvGrpSpPr>
          <p:nvPr/>
        </p:nvGrpSpPr>
        <p:grpSpPr bwMode="auto">
          <a:xfrm>
            <a:off x="213232" y="188640"/>
            <a:ext cx="635000" cy="635000"/>
            <a:chOff x="5288161" y="2234042"/>
            <a:chExt cx="1607262" cy="1607262"/>
          </a:xfrm>
          <a:solidFill>
            <a:schemeClr val="bg1"/>
          </a:solidFill>
        </p:grpSpPr>
        <p:sp>
          <p:nvSpPr>
            <p:cNvPr id="3" name="椭圆 2">
              <a:extLst>
                <a:ext uri="{FF2B5EF4-FFF2-40B4-BE49-F238E27FC236}">
                  <a16:creationId xmlns:a16="http://schemas.microsoft.com/office/drawing/2014/main" id="{7935099E-FEE5-E2FA-2D1D-00685DF4A545}"/>
                </a:ext>
              </a:extLst>
            </p:cNvPr>
            <p:cNvSpPr/>
            <p:nvPr/>
          </p:nvSpPr>
          <p:spPr>
            <a:xfrm>
              <a:off x="5288161" y="2234042"/>
              <a:ext cx="1607262" cy="1607262"/>
            </a:xfrm>
            <a:prstGeom prst="ellipse">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4" name="椭圆 3">
              <a:extLst>
                <a:ext uri="{FF2B5EF4-FFF2-40B4-BE49-F238E27FC236}">
                  <a16:creationId xmlns:a16="http://schemas.microsoft.com/office/drawing/2014/main" id="{E60B572D-1D33-9BD3-4D0E-164107923E2E}"/>
                </a:ext>
              </a:extLst>
            </p:cNvPr>
            <p:cNvSpPr/>
            <p:nvPr/>
          </p:nvSpPr>
          <p:spPr>
            <a:xfrm>
              <a:off x="5396650" y="2334495"/>
              <a:ext cx="1390282" cy="1390282"/>
            </a:xfrm>
            <a:prstGeom prst="ellipse">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5" name="KSO_Shape">
              <a:extLst>
                <a:ext uri="{FF2B5EF4-FFF2-40B4-BE49-F238E27FC236}">
                  <a16:creationId xmlns:a16="http://schemas.microsoft.com/office/drawing/2014/main" id="{B8223EF6-1698-5AA1-07F6-3C29D3D12643}"/>
                </a:ext>
              </a:extLst>
            </p:cNvPr>
            <p:cNvSpPr>
              <a:spLocks noChangeArrowheads="1"/>
            </p:cNvSpPr>
            <p:nvPr/>
          </p:nvSpPr>
          <p:spPr bwMode="auto">
            <a:xfrm>
              <a:off x="5547153" y="2697761"/>
              <a:ext cx="1089278" cy="662788"/>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931"/>
                <a:gd name="T88" fmla="*/ 0 h 2392"/>
                <a:gd name="T89" fmla="*/ 3931 w 3931"/>
                <a:gd name="T90" fmla="*/ 2392 h 239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accent2"/>
            </a:solidFill>
            <a:ln w="9525">
              <a:solidFill>
                <a:srgbClr val="000000"/>
              </a:solidFill>
              <a:round/>
              <a:headEnd/>
              <a:tailEnd/>
            </a:ln>
          </p:spPr>
          <p:txBody>
            <a:bodyPr anchor="ctr" anchorCtr="1"/>
            <a:lstStyle/>
            <a:p>
              <a:endParaRPr lang="zh-CN" altLang="en-US">
                <a:solidFill>
                  <a:schemeClr val="accent1"/>
                </a:solidFill>
              </a:endParaRPr>
            </a:p>
          </p:txBody>
        </p:sp>
      </p:grpSp>
      <p:grpSp>
        <p:nvGrpSpPr>
          <p:cNvPr id="7" name="组合 6">
            <a:extLst>
              <a:ext uri="{FF2B5EF4-FFF2-40B4-BE49-F238E27FC236}">
                <a16:creationId xmlns:a16="http://schemas.microsoft.com/office/drawing/2014/main" id="{E9A07E1F-105B-27BE-F0B6-096B6B710363}"/>
              </a:ext>
            </a:extLst>
          </p:cNvPr>
          <p:cNvGrpSpPr/>
          <p:nvPr/>
        </p:nvGrpSpPr>
        <p:grpSpPr>
          <a:xfrm>
            <a:off x="481675" y="2384792"/>
            <a:ext cx="11228650" cy="4089461"/>
            <a:chOff x="481675" y="2384792"/>
            <a:chExt cx="11228650" cy="4089461"/>
          </a:xfrm>
        </p:grpSpPr>
        <p:sp>
          <p:nvSpPr>
            <p:cNvPr id="12" name="矩形: 圆角 11">
              <a:extLst>
                <a:ext uri="{FF2B5EF4-FFF2-40B4-BE49-F238E27FC236}">
                  <a16:creationId xmlns:a16="http://schemas.microsoft.com/office/drawing/2014/main" id="{B74DB5DB-9E6F-AA75-4A59-D523A627D1A5}"/>
                </a:ext>
              </a:extLst>
            </p:cNvPr>
            <p:cNvSpPr/>
            <p:nvPr/>
          </p:nvSpPr>
          <p:spPr>
            <a:xfrm>
              <a:off x="481675" y="2384792"/>
              <a:ext cx="11228650" cy="4089461"/>
            </a:xfrm>
            <a:prstGeom prst="roundRect">
              <a:avLst>
                <a:gd name="adj" fmla="val 10745"/>
              </a:avLst>
            </a:prstGeom>
            <a:solidFill>
              <a:schemeClr val="bg1"/>
            </a:solidFill>
            <a:ln>
              <a:noFill/>
            </a:ln>
            <a:effectLst>
              <a:outerShdw blurRad="635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3" name="组合 12">
              <a:extLst>
                <a:ext uri="{FF2B5EF4-FFF2-40B4-BE49-F238E27FC236}">
                  <a16:creationId xmlns:a16="http://schemas.microsoft.com/office/drawing/2014/main" id="{F2E81184-92E8-82FF-379D-6F3DB8604141}"/>
                </a:ext>
              </a:extLst>
            </p:cNvPr>
            <p:cNvGrpSpPr/>
            <p:nvPr/>
          </p:nvGrpSpPr>
          <p:grpSpPr>
            <a:xfrm>
              <a:off x="1386922" y="2958433"/>
              <a:ext cx="360192" cy="3090762"/>
              <a:chOff x="1386922" y="2780672"/>
              <a:chExt cx="360192" cy="3090762"/>
            </a:xfrm>
          </p:grpSpPr>
          <p:sp>
            <p:nvSpPr>
              <p:cNvPr id="15" name="任意多边形: 形状 98">
                <a:extLst>
                  <a:ext uri="{FF2B5EF4-FFF2-40B4-BE49-F238E27FC236}">
                    <a16:creationId xmlns:a16="http://schemas.microsoft.com/office/drawing/2014/main" id="{55DB7E6D-1C9E-AFC7-DEF7-9A21A48C4A87}"/>
                  </a:ext>
                </a:extLst>
              </p:cNvPr>
              <p:cNvSpPr>
                <a:spLocks/>
              </p:cNvSpPr>
              <p:nvPr/>
            </p:nvSpPr>
            <p:spPr bwMode="auto">
              <a:xfrm>
                <a:off x="1386922" y="2780672"/>
                <a:ext cx="360192" cy="394838"/>
              </a:xfrm>
              <a:custGeom>
                <a:avLst/>
                <a:gdLst>
                  <a:gd name="T0" fmla="*/ 334 w 4334"/>
                  <a:gd name="T1" fmla="*/ 0 h 5200"/>
                  <a:gd name="T2" fmla="*/ 334 w 4334"/>
                  <a:gd name="T3" fmla="*/ 400 h 5200"/>
                  <a:gd name="T4" fmla="*/ 0 w 4334"/>
                  <a:gd name="T5" fmla="*/ 400 h 5200"/>
                  <a:gd name="T6" fmla="*/ 0 w 4334"/>
                  <a:gd name="T7" fmla="*/ 800 h 5200"/>
                  <a:gd name="T8" fmla="*/ 334 w 4334"/>
                  <a:gd name="T9" fmla="*/ 800 h 5200"/>
                  <a:gd name="T10" fmla="*/ 334 w 4334"/>
                  <a:gd name="T11" fmla="*/ 1733 h 5200"/>
                  <a:gd name="T12" fmla="*/ 0 w 4334"/>
                  <a:gd name="T13" fmla="*/ 1733 h 5200"/>
                  <a:gd name="T14" fmla="*/ 0 w 4334"/>
                  <a:gd name="T15" fmla="*/ 2133 h 5200"/>
                  <a:gd name="T16" fmla="*/ 334 w 4334"/>
                  <a:gd name="T17" fmla="*/ 2133 h 5200"/>
                  <a:gd name="T18" fmla="*/ 334 w 4334"/>
                  <a:gd name="T19" fmla="*/ 3067 h 5200"/>
                  <a:gd name="T20" fmla="*/ 0 w 4334"/>
                  <a:gd name="T21" fmla="*/ 3067 h 5200"/>
                  <a:gd name="T22" fmla="*/ 0 w 4334"/>
                  <a:gd name="T23" fmla="*/ 3467 h 5200"/>
                  <a:gd name="T24" fmla="*/ 334 w 4334"/>
                  <a:gd name="T25" fmla="*/ 3467 h 5200"/>
                  <a:gd name="T26" fmla="*/ 334 w 4334"/>
                  <a:gd name="T27" fmla="*/ 4400 h 5200"/>
                  <a:gd name="T28" fmla="*/ 0 w 4334"/>
                  <a:gd name="T29" fmla="*/ 4400 h 5200"/>
                  <a:gd name="T30" fmla="*/ 0 w 4334"/>
                  <a:gd name="T31" fmla="*/ 4800 h 5200"/>
                  <a:gd name="T32" fmla="*/ 334 w 4334"/>
                  <a:gd name="T33" fmla="*/ 4800 h 5200"/>
                  <a:gd name="T34" fmla="*/ 334 w 4334"/>
                  <a:gd name="T35" fmla="*/ 5200 h 5200"/>
                  <a:gd name="T36" fmla="*/ 4334 w 4334"/>
                  <a:gd name="T37" fmla="*/ 5200 h 5200"/>
                  <a:gd name="T38" fmla="*/ 4334 w 4334"/>
                  <a:gd name="T39" fmla="*/ 0 h 5200"/>
                  <a:gd name="T40" fmla="*/ 334 w 4334"/>
                  <a:gd name="T41" fmla="*/ 0 h 5200"/>
                  <a:gd name="T42" fmla="*/ 2663 w 4334"/>
                  <a:gd name="T43" fmla="*/ 1800 h 5200"/>
                  <a:gd name="T44" fmla="*/ 2334 w 4334"/>
                  <a:gd name="T45" fmla="*/ 1627 h 5200"/>
                  <a:gd name="T46" fmla="*/ 2004 w 4334"/>
                  <a:gd name="T47" fmla="*/ 1800 h 5200"/>
                  <a:gd name="T48" fmla="*/ 2067 w 4334"/>
                  <a:gd name="T49" fmla="*/ 1433 h 5200"/>
                  <a:gd name="T50" fmla="*/ 1800 w 4334"/>
                  <a:gd name="T51" fmla="*/ 1173 h 5200"/>
                  <a:gd name="T52" fmla="*/ 2169 w 4334"/>
                  <a:gd name="T53" fmla="*/ 1119 h 5200"/>
                  <a:gd name="T54" fmla="*/ 2334 w 4334"/>
                  <a:gd name="T55" fmla="*/ 786 h 5200"/>
                  <a:gd name="T56" fmla="*/ 2498 w 4334"/>
                  <a:gd name="T57" fmla="*/ 1119 h 5200"/>
                  <a:gd name="T58" fmla="*/ 2867 w 4334"/>
                  <a:gd name="T59" fmla="*/ 1173 h 5200"/>
                  <a:gd name="T60" fmla="*/ 2600 w 4334"/>
                  <a:gd name="T61" fmla="*/ 1433 h 5200"/>
                  <a:gd name="T62" fmla="*/ 2663 w 4334"/>
                  <a:gd name="T63" fmla="*/ 1800 h 5200"/>
                  <a:gd name="T64" fmla="*/ 3534 w 4334"/>
                  <a:gd name="T65" fmla="*/ 2200 h 5200"/>
                  <a:gd name="T66" fmla="*/ 3534 w 4334"/>
                  <a:gd name="T67" fmla="*/ 2600 h 5200"/>
                  <a:gd name="T68" fmla="*/ 1134 w 4334"/>
                  <a:gd name="T69" fmla="*/ 2600 h 5200"/>
                  <a:gd name="T70" fmla="*/ 1134 w 4334"/>
                  <a:gd name="T71" fmla="*/ 2200 h 5200"/>
                  <a:gd name="T72" fmla="*/ 3534 w 4334"/>
                  <a:gd name="T73" fmla="*/ 2200 h 5200"/>
                  <a:gd name="T74" fmla="*/ 3534 w 4334"/>
                  <a:gd name="T75" fmla="*/ 3000 h 5200"/>
                  <a:gd name="T76" fmla="*/ 3534 w 4334"/>
                  <a:gd name="T77" fmla="*/ 3400 h 5200"/>
                  <a:gd name="T78" fmla="*/ 1134 w 4334"/>
                  <a:gd name="T79" fmla="*/ 3400 h 5200"/>
                  <a:gd name="T80" fmla="*/ 1134 w 4334"/>
                  <a:gd name="T81" fmla="*/ 3000 h 5200"/>
                  <a:gd name="T82" fmla="*/ 3534 w 4334"/>
                  <a:gd name="T83" fmla="*/ 3000 h 5200"/>
                  <a:gd name="T84" fmla="*/ 3534 w 4334"/>
                  <a:gd name="T85" fmla="*/ 3800 h 5200"/>
                  <a:gd name="T86" fmla="*/ 3534 w 4334"/>
                  <a:gd name="T87" fmla="*/ 4200 h 5200"/>
                  <a:gd name="T88" fmla="*/ 1134 w 4334"/>
                  <a:gd name="T89" fmla="*/ 4200 h 5200"/>
                  <a:gd name="T90" fmla="*/ 1134 w 4334"/>
                  <a:gd name="T91" fmla="*/ 3800 h 5200"/>
                  <a:gd name="T92" fmla="*/ 3534 w 4334"/>
                  <a:gd name="T93" fmla="*/ 3800 h 5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34" h="5200">
                    <a:moveTo>
                      <a:pt x="334" y="0"/>
                    </a:moveTo>
                    <a:lnTo>
                      <a:pt x="334" y="400"/>
                    </a:lnTo>
                    <a:lnTo>
                      <a:pt x="0" y="400"/>
                    </a:lnTo>
                    <a:lnTo>
                      <a:pt x="0" y="800"/>
                    </a:lnTo>
                    <a:lnTo>
                      <a:pt x="334" y="800"/>
                    </a:lnTo>
                    <a:lnTo>
                      <a:pt x="334" y="1733"/>
                    </a:lnTo>
                    <a:lnTo>
                      <a:pt x="0" y="1733"/>
                    </a:lnTo>
                    <a:lnTo>
                      <a:pt x="0" y="2133"/>
                    </a:lnTo>
                    <a:lnTo>
                      <a:pt x="334" y="2133"/>
                    </a:lnTo>
                    <a:lnTo>
                      <a:pt x="334" y="3067"/>
                    </a:lnTo>
                    <a:lnTo>
                      <a:pt x="0" y="3067"/>
                    </a:lnTo>
                    <a:lnTo>
                      <a:pt x="0" y="3467"/>
                    </a:lnTo>
                    <a:lnTo>
                      <a:pt x="334" y="3467"/>
                    </a:lnTo>
                    <a:lnTo>
                      <a:pt x="334" y="4400"/>
                    </a:lnTo>
                    <a:lnTo>
                      <a:pt x="0" y="4400"/>
                    </a:lnTo>
                    <a:lnTo>
                      <a:pt x="0" y="4800"/>
                    </a:lnTo>
                    <a:lnTo>
                      <a:pt x="334" y="4800"/>
                    </a:lnTo>
                    <a:lnTo>
                      <a:pt x="334" y="5200"/>
                    </a:lnTo>
                    <a:lnTo>
                      <a:pt x="4334" y="5200"/>
                    </a:lnTo>
                    <a:lnTo>
                      <a:pt x="4334" y="0"/>
                    </a:lnTo>
                    <a:lnTo>
                      <a:pt x="334" y="0"/>
                    </a:lnTo>
                    <a:close/>
                    <a:moveTo>
                      <a:pt x="2663" y="1800"/>
                    </a:moveTo>
                    <a:lnTo>
                      <a:pt x="2334" y="1627"/>
                    </a:lnTo>
                    <a:lnTo>
                      <a:pt x="2004" y="1800"/>
                    </a:lnTo>
                    <a:lnTo>
                      <a:pt x="2067" y="1433"/>
                    </a:lnTo>
                    <a:lnTo>
                      <a:pt x="1800" y="1173"/>
                    </a:lnTo>
                    <a:lnTo>
                      <a:pt x="2169" y="1119"/>
                    </a:lnTo>
                    <a:lnTo>
                      <a:pt x="2334" y="786"/>
                    </a:lnTo>
                    <a:lnTo>
                      <a:pt x="2498" y="1119"/>
                    </a:lnTo>
                    <a:lnTo>
                      <a:pt x="2867" y="1173"/>
                    </a:lnTo>
                    <a:lnTo>
                      <a:pt x="2600" y="1433"/>
                    </a:lnTo>
                    <a:lnTo>
                      <a:pt x="2663" y="1800"/>
                    </a:lnTo>
                    <a:close/>
                    <a:moveTo>
                      <a:pt x="3534" y="2200"/>
                    </a:moveTo>
                    <a:lnTo>
                      <a:pt x="3534" y="2600"/>
                    </a:lnTo>
                    <a:lnTo>
                      <a:pt x="1134" y="2600"/>
                    </a:lnTo>
                    <a:lnTo>
                      <a:pt x="1134" y="2200"/>
                    </a:lnTo>
                    <a:lnTo>
                      <a:pt x="3534" y="2200"/>
                    </a:lnTo>
                    <a:close/>
                    <a:moveTo>
                      <a:pt x="3534" y="3000"/>
                    </a:moveTo>
                    <a:lnTo>
                      <a:pt x="3534" y="3400"/>
                    </a:lnTo>
                    <a:lnTo>
                      <a:pt x="1134" y="3400"/>
                    </a:lnTo>
                    <a:lnTo>
                      <a:pt x="1134" y="3000"/>
                    </a:lnTo>
                    <a:lnTo>
                      <a:pt x="3534" y="3000"/>
                    </a:lnTo>
                    <a:close/>
                    <a:moveTo>
                      <a:pt x="3534" y="3800"/>
                    </a:moveTo>
                    <a:lnTo>
                      <a:pt x="3534" y="4200"/>
                    </a:lnTo>
                    <a:lnTo>
                      <a:pt x="1134" y="4200"/>
                    </a:lnTo>
                    <a:lnTo>
                      <a:pt x="1134" y="3800"/>
                    </a:lnTo>
                    <a:lnTo>
                      <a:pt x="3534" y="3800"/>
                    </a:lnTo>
                    <a:close/>
                  </a:path>
                </a:pathLst>
              </a:custGeom>
              <a:solidFill>
                <a:schemeClr val="bg1"/>
              </a:solidFill>
              <a:ln>
                <a:noFill/>
              </a:ln>
            </p:spPr>
            <p:txBody>
              <a:bodyPr/>
              <a:lstStyle/>
              <a:p>
                <a:endParaRPr lang="zh-CN" altLang="en-US">
                  <a:cs typeface="+mn-ea"/>
                  <a:sym typeface="+mn-lt"/>
                </a:endParaRPr>
              </a:p>
            </p:txBody>
          </p:sp>
          <p:sp>
            <p:nvSpPr>
              <p:cNvPr id="16" name="任意多边形: 形状 87">
                <a:extLst>
                  <a:ext uri="{FF2B5EF4-FFF2-40B4-BE49-F238E27FC236}">
                    <a16:creationId xmlns:a16="http://schemas.microsoft.com/office/drawing/2014/main" id="{D4F0D6E3-FDD7-2D07-9A46-D309C4CA4B54}"/>
                  </a:ext>
                </a:extLst>
              </p:cNvPr>
              <p:cNvSpPr>
                <a:spLocks/>
              </p:cNvSpPr>
              <p:nvPr/>
            </p:nvSpPr>
            <p:spPr bwMode="auto">
              <a:xfrm>
                <a:off x="1386922" y="4221282"/>
                <a:ext cx="360192" cy="394838"/>
              </a:xfrm>
              <a:custGeom>
                <a:avLst/>
                <a:gdLst>
                  <a:gd name="connsiteX0" fmla="*/ 390720 w 540460"/>
                  <a:gd name="connsiteY0" fmla="*/ 497063 h 606722"/>
                  <a:gd name="connsiteX1" fmla="*/ 439286 w 540460"/>
                  <a:gd name="connsiteY1" fmla="*/ 497063 h 606722"/>
                  <a:gd name="connsiteX2" fmla="*/ 488030 w 540460"/>
                  <a:gd name="connsiteY2" fmla="*/ 586283 h 606722"/>
                  <a:gd name="connsiteX3" fmla="*/ 450583 w 540460"/>
                  <a:gd name="connsiteY3" fmla="*/ 606722 h 606722"/>
                  <a:gd name="connsiteX4" fmla="*/ 248884 w 540460"/>
                  <a:gd name="connsiteY4" fmla="*/ 497063 h 606722"/>
                  <a:gd name="connsiteX5" fmla="*/ 291576 w 540460"/>
                  <a:gd name="connsiteY5" fmla="*/ 497063 h 606722"/>
                  <a:gd name="connsiteX6" fmla="*/ 291576 w 540460"/>
                  <a:gd name="connsiteY6" fmla="*/ 553868 h 606722"/>
                  <a:gd name="connsiteX7" fmla="*/ 248884 w 540460"/>
                  <a:gd name="connsiteY7" fmla="*/ 553868 h 606722"/>
                  <a:gd name="connsiteX8" fmla="*/ 101059 w 540460"/>
                  <a:gd name="connsiteY8" fmla="*/ 497063 h 606722"/>
                  <a:gd name="connsiteX9" fmla="*/ 149669 w 540460"/>
                  <a:gd name="connsiteY9" fmla="*/ 497063 h 606722"/>
                  <a:gd name="connsiteX10" fmla="*/ 89752 w 540460"/>
                  <a:gd name="connsiteY10" fmla="*/ 606722 h 606722"/>
                  <a:gd name="connsiteX11" fmla="*/ 52359 w 540460"/>
                  <a:gd name="connsiteY11" fmla="*/ 586283 h 606722"/>
                  <a:gd name="connsiteX12" fmla="*/ 0 w 540460"/>
                  <a:gd name="connsiteY12" fmla="*/ 383523 h 606722"/>
                  <a:gd name="connsiteX13" fmla="*/ 540460 w 540460"/>
                  <a:gd name="connsiteY13" fmla="*/ 383523 h 606722"/>
                  <a:gd name="connsiteX14" fmla="*/ 540460 w 540460"/>
                  <a:gd name="connsiteY14" fmla="*/ 454512 h 606722"/>
                  <a:gd name="connsiteX15" fmla="*/ 0 w 540460"/>
                  <a:gd name="connsiteY15" fmla="*/ 454512 h 606722"/>
                  <a:gd name="connsiteX16" fmla="*/ 298642 w 540460"/>
                  <a:gd name="connsiteY16" fmla="*/ 255690 h 606722"/>
                  <a:gd name="connsiteX17" fmla="*/ 298642 w 540460"/>
                  <a:gd name="connsiteY17" fmla="*/ 298260 h 606722"/>
                  <a:gd name="connsiteX18" fmla="*/ 398243 w 540460"/>
                  <a:gd name="connsiteY18" fmla="*/ 298260 h 606722"/>
                  <a:gd name="connsiteX19" fmla="*/ 398243 w 540460"/>
                  <a:gd name="connsiteY19" fmla="*/ 255690 h 606722"/>
                  <a:gd name="connsiteX20" fmla="*/ 248886 w 540460"/>
                  <a:gd name="connsiteY20" fmla="*/ 0 h 606722"/>
                  <a:gd name="connsiteX21" fmla="*/ 291522 w 540460"/>
                  <a:gd name="connsiteY21" fmla="*/ 0 h 606722"/>
                  <a:gd name="connsiteX22" fmla="*/ 291522 w 540460"/>
                  <a:gd name="connsiteY22" fmla="*/ 71010 h 606722"/>
                  <a:gd name="connsiteX23" fmla="*/ 483514 w 540460"/>
                  <a:gd name="connsiteY23" fmla="*/ 71010 h 606722"/>
                  <a:gd name="connsiteX24" fmla="*/ 483514 w 540460"/>
                  <a:gd name="connsiteY24" fmla="*/ 340831 h 606722"/>
                  <a:gd name="connsiteX25" fmla="*/ 56805 w 540460"/>
                  <a:gd name="connsiteY25" fmla="*/ 340831 h 606722"/>
                  <a:gd name="connsiteX26" fmla="*/ 56805 w 540460"/>
                  <a:gd name="connsiteY26" fmla="*/ 71010 h 606722"/>
                  <a:gd name="connsiteX27" fmla="*/ 248886 w 540460"/>
                  <a:gd name="connsiteY27" fmla="*/ 7101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0460" h="606722">
                    <a:moveTo>
                      <a:pt x="390720" y="497063"/>
                    </a:moveTo>
                    <a:lnTo>
                      <a:pt x="439286" y="497063"/>
                    </a:lnTo>
                    <a:lnTo>
                      <a:pt x="488030" y="586283"/>
                    </a:lnTo>
                    <a:lnTo>
                      <a:pt x="450583" y="606722"/>
                    </a:lnTo>
                    <a:close/>
                    <a:moveTo>
                      <a:pt x="248884" y="497063"/>
                    </a:moveTo>
                    <a:lnTo>
                      <a:pt x="291576" y="497063"/>
                    </a:lnTo>
                    <a:lnTo>
                      <a:pt x="291576" y="553868"/>
                    </a:lnTo>
                    <a:lnTo>
                      <a:pt x="248884" y="553868"/>
                    </a:lnTo>
                    <a:close/>
                    <a:moveTo>
                      <a:pt x="101059" y="497063"/>
                    </a:moveTo>
                    <a:lnTo>
                      <a:pt x="149669" y="497063"/>
                    </a:lnTo>
                    <a:lnTo>
                      <a:pt x="89752" y="606722"/>
                    </a:lnTo>
                    <a:lnTo>
                      <a:pt x="52359" y="586283"/>
                    </a:lnTo>
                    <a:close/>
                    <a:moveTo>
                      <a:pt x="0" y="383523"/>
                    </a:moveTo>
                    <a:lnTo>
                      <a:pt x="540460" y="383523"/>
                    </a:lnTo>
                    <a:lnTo>
                      <a:pt x="540460" y="454512"/>
                    </a:lnTo>
                    <a:lnTo>
                      <a:pt x="0" y="454512"/>
                    </a:lnTo>
                    <a:close/>
                    <a:moveTo>
                      <a:pt x="298642" y="255690"/>
                    </a:moveTo>
                    <a:lnTo>
                      <a:pt x="298642" y="298260"/>
                    </a:lnTo>
                    <a:lnTo>
                      <a:pt x="398243" y="298260"/>
                    </a:lnTo>
                    <a:lnTo>
                      <a:pt x="398243" y="255690"/>
                    </a:lnTo>
                    <a:close/>
                    <a:moveTo>
                      <a:pt x="248886" y="0"/>
                    </a:moveTo>
                    <a:lnTo>
                      <a:pt x="291522" y="0"/>
                    </a:lnTo>
                    <a:lnTo>
                      <a:pt x="291522" y="71010"/>
                    </a:lnTo>
                    <a:lnTo>
                      <a:pt x="483514" y="71010"/>
                    </a:lnTo>
                    <a:lnTo>
                      <a:pt x="483514" y="340831"/>
                    </a:lnTo>
                    <a:lnTo>
                      <a:pt x="56805" y="340831"/>
                    </a:lnTo>
                    <a:lnTo>
                      <a:pt x="56805" y="71010"/>
                    </a:lnTo>
                    <a:lnTo>
                      <a:pt x="248886" y="71010"/>
                    </a:lnTo>
                    <a:close/>
                  </a:path>
                </a:pathLst>
              </a:custGeom>
              <a:solidFill>
                <a:schemeClr val="bg1"/>
              </a:solidFill>
              <a:ln>
                <a:noFill/>
              </a:ln>
            </p:spPr>
            <p:txBody>
              <a:bodyPr/>
              <a:lstStyle/>
              <a:p>
                <a:endParaRPr lang="zh-CN" altLang="en-US">
                  <a:cs typeface="+mn-ea"/>
                  <a:sym typeface="+mn-lt"/>
                </a:endParaRPr>
              </a:p>
            </p:txBody>
          </p:sp>
          <p:sp>
            <p:nvSpPr>
              <p:cNvPr id="17" name="任意多边形: 形状 63">
                <a:extLst>
                  <a:ext uri="{FF2B5EF4-FFF2-40B4-BE49-F238E27FC236}">
                    <a16:creationId xmlns:a16="http://schemas.microsoft.com/office/drawing/2014/main" id="{F0BD26E1-F582-B092-F897-E87102F8E78B}"/>
                  </a:ext>
                </a:extLst>
              </p:cNvPr>
              <p:cNvSpPr>
                <a:spLocks/>
              </p:cNvSpPr>
              <p:nvPr/>
            </p:nvSpPr>
            <p:spPr bwMode="auto">
              <a:xfrm>
                <a:off x="1386922" y="5476596"/>
                <a:ext cx="360192" cy="394838"/>
              </a:xfrm>
              <a:custGeom>
                <a:avLst/>
                <a:gdLst>
                  <a:gd name="T0" fmla="*/ 1160 w 1187"/>
                  <a:gd name="T1" fmla="*/ 0 h 1303"/>
                  <a:gd name="T2" fmla="*/ 1098 w 1187"/>
                  <a:gd name="T3" fmla="*/ 0 h 1303"/>
                  <a:gd name="T4" fmla="*/ 1071 w 1187"/>
                  <a:gd name="T5" fmla="*/ 27 h 1303"/>
                  <a:gd name="T6" fmla="*/ 1071 w 1187"/>
                  <a:gd name="T7" fmla="*/ 1187 h 1303"/>
                  <a:gd name="T8" fmla="*/ 342 w 1187"/>
                  <a:gd name="T9" fmla="*/ 1187 h 1303"/>
                  <a:gd name="T10" fmla="*/ 246 w 1187"/>
                  <a:gd name="T11" fmla="*/ 1091 h 1303"/>
                  <a:gd name="T12" fmla="*/ 342 w 1187"/>
                  <a:gd name="T13" fmla="*/ 994 h 1303"/>
                  <a:gd name="T14" fmla="*/ 911 w 1187"/>
                  <a:gd name="T15" fmla="*/ 994 h 1303"/>
                  <a:gd name="T16" fmla="*/ 938 w 1187"/>
                  <a:gd name="T17" fmla="*/ 968 h 1303"/>
                  <a:gd name="T18" fmla="*/ 938 w 1187"/>
                  <a:gd name="T19" fmla="*/ 27 h 1303"/>
                  <a:gd name="T20" fmla="*/ 911 w 1187"/>
                  <a:gd name="T21" fmla="*/ 0 h 1303"/>
                  <a:gd name="T22" fmla="*/ 306 w 1187"/>
                  <a:gd name="T23" fmla="*/ 0 h 1303"/>
                  <a:gd name="T24" fmla="*/ 0 w 1187"/>
                  <a:gd name="T25" fmla="*/ 306 h 1303"/>
                  <a:gd name="T26" fmla="*/ 0 w 1187"/>
                  <a:gd name="T27" fmla="*/ 996 h 1303"/>
                  <a:gd name="T28" fmla="*/ 307 w 1187"/>
                  <a:gd name="T29" fmla="*/ 1303 h 1303"/>
                  <a:gd name="T30" fmla="*/ 1160 w 1187"/>
                  <a:gd name="T31" fmla="*/ 1303 h 1303"/>
                  <a:gd name="T32" fmla="*/ 1187 w 1187"/>
                  <a:gd name="T33" fmla="*/ 1276 h 1303"/>
                  <a:gd name="T34" fmla="*/ 1187 w 1187"/>
                  <a:gd name="T35" fmla="*/ 27 h 1303"/>
                  <a:gd name="T36" fmla="*/ 1160 w 1187"/>
                  <a:gd name="T37" fmla="*/ 0 h 1303"/>
                  <a:gd name="T38" fmla="*/ 331 w 1187"/>
                  <a:gd name="T39" fmla="*/ 134 h 1303"/>
                  <a:gd name="T40" fmla="*/ 378 w 1187"/>
                  <a:gd name="T41" fmla="*/ 87 h 1303"/>
                  <a:gd name="T42" fmla="*/ 425 w 1187"/>
                  <a:gd name="T43" fmla="*/ 134 h 1303"/>
                  <a:gd name="T44" fmla="*/ 425 w 1187"/>
                  <a:gd name="T45" fmla="*/ 860 h 1303"/>
                  <a:gd name="T46" fmla="*/ 378 w 1187"/>
                  <a:gd name="T47" fmla="*/ 907 h 1303"/>
                  <a:gd name="T48" fmla="*/ 331 w 1187"/>
                  <a:gd name="T49" fmla="*/ 860 h 1303"/>
                  <a:gd name="T50" fmla="*/ 331 w 1187"/>
                  <a:gd name="T51" fmla="*/ 134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7" h="1303">
                    <a:moveTo>
                      <a:pt x="1160" y="0"/>
                    </a:moveTo>
                    <a:lnTo>
                      <a:pt x="1098" y="0"/>
                    </a:lnTo>
                    <a:cubicBezTo>
                      <a:pt x="1083" y="0"/>
                      <a:pt x="1071" y="12"/>
                      <a:pt x="1071" y="27"/>
                    </a:cubicBezTo>
                    <a:lnTo>
                      <a:pt x="1071" y="1187"/>
                    </a:lnTo>
                    <a:lnTo>
                      <a:pt x="342" y="1187"/>
                    </a:lnTo>
                    <a:cubicBezTo>
                      <a:pt x="289" y="1187"/>
                      <a:pt x="246" y="1144"/>
                      <a:pt x="246" y="1091"/>
                    </a:cubicBezTo>
                    <a:cubicBezTo>
                      <a:pt x="246" y="1037"/>
                      <a:pt x="289" y="994"/>
                      <a:pt x="342" y="994"/>
                    </a:cubicBezTo>
                    <a:lnTo>
                      <a:pt x="911" y="994"/>
                    </a:lnTo>
                    <a:cubicBezTo>
                      <a:pt x="926" y="994"/>
                      <a:pt x="938" y="982"/>
                      <a:pt x="938" y="968"/>
                    </a:cubicBezTo>
                    <a:lnTo>
                      <a:pt x="938" y="27"/>
                    </a:lnTo>
                    <a:cubicBezTo>
                      <a:pt x="938" y="12"/>
                      <a:pt x="926" y="0"/>
                      <a:pt x="911" y="0"/>
                    </a:cubicBezTo>
                    <a:lnTo>
                      <a:pt x="306" y="0"/>
                    </a:lnTo>
                    <a:cubicBezTo>
                      <a:pt x="138" y="0"/>
                      <a:pt x="0" y="137"/>
                      <a:pt x="0" y="306"/>
                    </a:cubicBezTo>
                    <a:lnTo>
                      <a:pt x="0" y="996"/>
                    </a:lnTo>
                    <a:cubicBezTo>
                      <a:pt x="0" y="1165"/>
                      <a:pt x="138" y="1303"/>
                      <a:pt x="307" y="1303"/>
                    </a:cubicBezTo>
                    <a:lnTo>
                      <a:pt x="1160" y="1303"/>
                    </a:lnTo>
                    <a:cubicBezTo>
                      <a:pt x="1175" y="1303"/>
                      <a:pt x="1187" y="1291"/>
                      <a:pt x="1187" y="1276"/>
                    </a:cubicBezTo>
                    <a:lnTo>
                      <a:pt x="1187" y="27"/>
                    </a:lnTo>
                    <a:cubicBezTo>
                      <a:pt x="1187" y="12"/>
                      <a:pt x="1175" y="0"/>
                      <a:pt x="1160" y="0"/>
                    </a:cubicBezTo>
                    <a:close/>
                    <a:moveTo>
                      <a:pt x="331" y="134"/>
                    </a:moveTo>
                    <a:cubicBezTo>
                      <a:pt x="331" y="108"/>
                      <a:pt x="352" y="87"/>
                      <a:pt x="378" y="87"/>
                    </a:cubicBezTo>
                    <a:cubicBezTo>
                      <a:pt x="404" y="87"/>
                      <a:pt x="425" y="108"/>
                      <a:pt x="425" y="134"/>
                    </a:cubicBezTo>
                    <a:lnTo>
                      <a:pt x="425" y="860"/>
                    </a:lnTo>
                    <a:cubicBezTo>
                      <a:pt x="425" y="886"/>
                      <a:pt x="404" y="907"/>
                      <a:pt x="378" y="907"/>
                    </a:cubicBezTo>
                    <a:cubicBezTo>
                      <a:pt x="352" y="907"/>
                      <a:pt x="331" y="886"/>
                      <a:pt x="331" y="860"/>
                    </a:cubicBezTo>
                    <a:lnTo>
                      <a:pt x="331" y="134"/>
                    </a:lnTo>
                    <a:close/>
                  </a:path>
                </a:pathLst>
              </a:custGeom>
              <a:solidFill>
                <a:schemeClr val="bg1"/>
              </a:solidFill>
              <a:ln>
                <a:noFill/>
              </a:ln>
            </p:spPr>
            <p:txBody>
              <a:bodyPr/>
              <a:lstStyle/>
              <a:p>
                <a:endParaRPr lang="zh-CN" altLang="en-US">
                  <a:cs typeface="+mn-ea"/>
                  <a:sym typeface="+mn-lt"/>
                </a:endParaRPr>
              </a:p>
            </p:txBody>
          </p:sp>
        </p:grpSp>
        <p:sp>
          <p:nvSpPr>
            <p:cNvPr id="14" name="矩形 13">
              <a:extLst>
                <a:ext uri="{FF2B5EF4-FFF2-40B4-BE49-F238E27FC236}">
                  <a16:creationId xmlns:a16="http://schemas.microsoft.com/office/drawing/2014/main" id="{C24B9CB3-C6BF-3781-8F18-7179B3F831A6}"/>
                </a:ext>
              </a:extLst>
            </p:cNvPr>
            <p:cNvSpPr/>
            <p:nvPr/>
          </p:nvSpPr>
          <p:spPr>
            <a:xfrm>
              <a:off x="10529626" y="6165850"/>
              <a:ext cx="930537" cy="1192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a:extLst>
              <a:ext uri="{FF2B5EF4-FFF2-40B4-BE49-F238E27FC236}">
                <a16:creationId xmlns:a16="http://schemas.microsoft.com/office/drawing/2014/main" id="{6F3E91E2-CC3B-470C-421C-289EA314442F}"/>
              </a:ext>
            </a:extLst>
          </p:cNvPr>
          <p:cNvSpPr txBox="1"/>
          <p:nvPr/>
        </p:nvSpPr>
        <p:spPr>
          <a:xfrm>
            <a:off x="1744026" y="5655343"/>
            <a:ext cx="3401816" cy="6987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1400">
                <a:latin typeface="Arial" panose="020B0604020202020204" pitchFamily="34" charset="0"/>
                <a:cs typeface="Arial" panose="020B0604020202020204" pitchFamily="34" charset="0"/>
                <a:sym typeface="+mn-lt"/>
              </a:rPr>
              <a:t>Hybrid validation of radiant heat product fitting model based on plant height</a:t>
            </a:r>
            <a:endParaRPr lang="zh-CN" altLang="en-US" sz="1400">
              <a:latin typeface="Arial" panose="020B0604020202020204" pitchFamily="34" charset="0"/>
              <a:cs typeface="Arial" panose="020B0604020202020204" pitchFamily="34" charset="0"/>
              <a:sym typeface="+mn-lt"/>
            </a:endParaRPr>
          </a:p>
        </p:txBody>
      </p:sp>
      <p:sp>
        <p:nvSpPr>
          <p:cNvPr id="19" name="文本框 18">
            <a:extLst>
              <a:ext uri="{FF2B5EF4-FFF2-40B4-BE49-F238E27FC236}">
                <a16:creationId xmlns:a16="http://schemas.microsoft.com/office/drawing/2014/main" id="{87397220-0BA1-730D-42F3-1DE658545FF1}"/>
              </a:ext>
            </a:extLst>
          </p:cNvPr>
          <p:cNvSpPr txBox="1"/>
          <p:nvPr/>
        </p:nvSpPr>
        <p:spPr>
          <a:xfrm>
            <a:off x="7130898" y="5655343"/>
            <a:ext cx="3530163" cy="6987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1400">
                <a:latin typeface="Arial" panose="020B0604020202020204" pitchFamily="34" charset="0"/>
                <a:cs typeface="Arial" panose="020B0604020202020204" pitchFamily="34" charset="0"/>
                <a:sym typeface="+mn-lt"/>
              </a:rPr>
              <a:t> Hybrid Validation of Radiant Heat Product Fitting Model Based on Leaf Area</a:t>
            </a:r>
            <a:endParaRPr lang="zh-CN" altLang="en-US" sz="1400">
              <a:latin typeface="Arial" panose="020B0604020202020204" pitchFamily="34" charset="0"/>
              <a:cs typeface="Arial" panose="020B0604020202020204" pitchFamily="34" charset="0"/>
              <a:sym typeface="+mn-lt"/>
            </a:endParaRPr>
          </a:p>
        </p:txBody>
      </p:sp>
      <p:pic>
        <p:nvPicPr>
          <p:cNvPr id="23" name="图片 22">
            <a:extLst>
              <a:ext uri="{FF2B5EF4-FFF2-40B4-BE49-F238E27FC236}">
                <a16:creationId xmlns:a16="http://schemas.microsoft.com/office/drawing/2014/main" id="{28245F47-9DA9-A4AA-FF6E-2E17D3923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2192" y="2428338"/>
            <a:ext cx="5262222" cy="3240000"/>
          </a:xfrm>
          <a:prstGeom prst="rect">
            <a:avLst/>
          </a:prstGeom>
        </p:spPr>
      </p:pic>
      <p:pic>
        <p:nvPicPr>
          <p:cNvPr id="25" name="图片 24">
            <a:extLst>
              <a:ext uri="{FF2B5EF4-FFF2-40B4-BE49-F238E27FC236}">
                <a16:creationId xmlns:a16="http://schemas.microsoft.com/office/drawing/2014/main" id="{9BEF1C64-7BBD-F7F0-4909-9A1298ACC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58" y="2428338"/>
            <a:ext cx="5262224" cy="3240000"/>
          </a:xfrm>
          <a:prstGeom prst="rect">
            <a:avLst/>
          </a:prstGeom>
        </p:spPr>
      </p:pic>
    </p:spTree>
    <p:extLst>
      <p:ext uri="{BB962C8B-B14F-4D97-AF65-F5344CB8AC3E}">
        <p14:creationId xmlns:p14="http://schemas.microsoft.com/office/powerpoint/2010/main" val="3200590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7">
            <a:extLst>
              <a:ext uri="{FF2B5EF4-FFF2-40B4-BE49-F238E27FC236}">
                <a16:creationId xmlns:a16="http://schemas.microsoft.com/office/drawing/2014/main" id="{B4B1CE30-14B3-A203-F405-50F1CAFD3D48}"/>
              </a:ext>
            </a:extLst>
          </p:cNvPr>
          <p:cNvSpPr txBox="1">
            <a:spLocks noChangeArrowheads="1"/>
          </p:cNvSpPr>
          <p:nvPr/>
        </p:nvSpPr>
        <p:spPr bwMode="auto">
          <a:xfrm>
            <a:off x="839416" y="106362"/>
            <a:ext cx="4218853"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chemeClr val="bg1"/>
                </a:solidFill>
              </a:rPr>
              <a:t>Prototype Experiments</a:t>
            </a:r>
            <a:endParaRPr lang="zh-CN" altLang="en-US" b="1" dirty="0">
              <a:solidFill>
                <a:schemeClr val="bg1"/>
              </a:solidFill>
            </a:endParaRPr>
          </a:p>
        </p:txBody>
      </p:sp>
      <p:grpSp>
        <p:nvGrpSpPr>
          <p:cNvPr id="9" name="组合 8">
            <a:extLst>
              <a:ext uri="{FF2B5EF4-FFF2-40B4-BE49-F238E27FC236}">
                <a16:creationId xmlns:a16="http://schemas.microsoft.com/office/drawing/2014/main" id="{1BC8C819-45FC-6BD6-118E-F0975AAEE1FA}"/>
              </a:ext>
            </a:extLst>
          </p:cNvPr>
          <p:cNvGrpSpPr>
            <a:grpSpLocks/>
          </p:cNvGrpSpPr>
          <p:nvPr/>
        </p:nvGrpSpPr>
        <p:grpSpPr>
          <a:xfrm>
            <a:off x="213232" y="1228964"/>
            <a:ext cx="3866544" cy="354826"/>
            <a:chOff x="193418" y="479019"/>
            <a:chExt cx="1232055" cy="354826"/>
          </a:xfrm>
          <a:solidFill>
            <a:schemeClr val="bg1"/>
          </a:solidFill>
        </p:grpSpPr>
        <p:sp>
          <p:nvSpPr>
            <p:cNvPr id="10" name="矩形: 圆角 9">
              <a:extLst>
                <a:ext uri="{FF2B5EF4-FFF2-40B4-BE49-F238E27FC236}">
                  <a16:creationId xmlns:a16="http://schemas.microsoft.com/office/drawing/2014/main" id="{6DC0DDBC-B936-C978-2938-39E0678EC7DB}"/>
                </a:ext>
              </a:extLst>
            </p:cNvPr>
            <p:cNvSpPr/>
            <p:nvPr/>
          </p:nvSpPr>
          <p:spPr>
            <a:xfrm>
              <a:off x="193418" y="479019"/>
              <a:ext cx="1232055" cy="354826"/>
            </a:xfrm>
            <a:prstGeom prst="roundRect">
              <a:avLst>
                <a:gd name="adj" fmla="val 5000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11" name="文本框 9">
              <a:extLst>
                <a:ext uri="{FF2B5EF4-FFF2-40B4-BE49-F238E27FC236}">
                  <a16:creationId xmlns:a16="http://schemas.microsoft.com/office/drawing/2014/main" id="{4BEF04CC-A6F9-7250-A9AE-1C2B0D457340}"/>
                </a:ext>
              </a:extLst>
            </p:cNvPr>
            <p:cNvSpPr txBox="1"/>
            <p:nvPr/>
          </p:nvSpPr>
          <p:spPr>
            <a:xfrm>
              <a:off x="260805" y="487155"/>
              <a:ext cx="1097281" cy="338554"/>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chemeClr val="accent1"/>
                  </a:solidFill>
                  <a:effectLst/>
                  <a:uLnTx/>
                  <a:uFillTx/>
                  <a:cs typeface="+mn-ea"/>
                  <a:sym typeface="+mn-lt"/>
                </a:rPr>
                <a:t>Using RMSE to model accuracy</a:t>
              </a:r>
              <a:endParaRPr kumimoji="0" lang="zh-CN" altLang="en-US" sz="1600" b="1" i="0" u="none" strike="noStrike" kern="1200" cap="none" spc="0" normalizeH="0" baseline="0" noProof="0" dirty="0">
                <a:ln>
                  <a:noFill/>
                </a:ln>
                <a:solidFill>
                  <a:schemeClr val="accent1"/>
                </a:solidFill>
                <a:effectLst/>
                <a:uLnTx/>
                <a:uFillTx/>
                <a:cs typeface="+mn-ea"/>
                <a:sym typeface="+mn-lt"/>
              </a:endParaRPr>
            </a:p>
          </p:txBody>
        </p:sp>
      </p:grpSp>
      <p:grpSp>
        <p:nvGrpSpPr>
          <p:cNvPr id="2" name="组合 5">
            <a:extLst>
              <a:ext uri="{FF2B5EF4-FFF2-40B4-BE49-F238E27FC236}">
                <a16:creationId xmlns:a16="http://schemas.microsoft.com/office/drawing/2014/main" id="{BD9B2115-A6E7-A9EF-3AD0-471083CE3857}"/>
              </a:ext>
            </a:extLst>
          </p:cNvPr>
          <p:cNvGrpSpPr>
            <a:grpSpLocks/>
          </p:cNvGrpSpPr>
          <p:nvPr/>
        </p:nvGrpSpPr>
        <p:grpSpPr bwMode="auto">
          <a:xfrm>
            <a:off x="213232" y="188640"/>
            <a:ext cx="635000" cy="635000"/>
            <a:chOff x="5288161" y="2234042"/>
            <a:chExt cx="1607262" cy="1607262"/>
          </a:xfrm>
          <a:solidFill>
            <a:schemeClr val="bg1"/>
          </a:solidFill>
        </p:grpSpPr>
        <p:sp>
          <p:nvSpPr>
            <p:cNvPr id="3" name="椭圆 2">
              <a:extLst>
                <a:ext uri="{FF2B5EF4-FFF2-40B4-BE49-F238E27FC236}">
                  <a16:creationId xmlns:a16="http://schemas.microsoft.com/office/drawing/2014/main" id="{7935099E-FEE5-E2FA-2D1D-00685DF4A545}"/>
                </a:ext>
              </a:extLst>
            </p:cNvPr>
            <p:cNvSpPr/>
            <p:nvPr/>
          </p:nvSpPr>
          <p:spPr>
            <a:xfrm>
              <a:off x="5288161" y="2234042"/>
              <a:ext cx="1607262" cy="1607262"/>
            </a:xfrm>
            <a:prstGeom prst="ellipse">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4" name="椭圆 3">
              <a:extLst>
                <a:ext uri="{FF2B5EF4-FFF2-40B4-BE49-F238E27FC236}">
                  <a16:creationId xmlns:a16="http://schemas.microsoft.com/office/drawing/2014/main" id="{E60B572D-1D33-9BD3-4D0E-164107923E2E}"/>
                </a:ext>
              </a:extLst>
            </p:cNvPr>
            <p:cNvSpPr/>
            <p:nvPr/>
          </p:nvSpPr>
          <p:spPr>
            <a:xfrm>
              <a:off x="5396650" y="2334495"/>
              <a:ext cx="1390282" cy="1390282"/>
            </a:xfrm>
            <a:prstGeom prst="ellipse">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5" name="KSO_Shape">
              <a:extLst>
                <a:ext uri="{FF2B5EF4-FFF2-40B4-BE49-F238E27FC236}">
                  <a16:creationId xmlns:a16="http://schemas.microsoft.com/office/drawing/2014/main" id="{B8223EF6-1698-5AA1-07F6-3C29D3D12643}"/>
                </a:ext>
              </a:extLst>
            </p:cNvPr>
            <p:cNvSpPr>
              <a:spLocks noChangeArrowheads="1"/>
            </p:cNvSpPr>
            <p:nvPr/>
          </p:nvSpPr>
          <p:spPr bwMode="auto">
            <a:xfrm>
              <a:off x="5547153" y="2697761"/>
              <a:ext cx="1089278" cy="662788"/>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931"/>
                <a:gd name="T88" fmla="*/ 0 h 2392"/>
                <a:gd name="T89" fmla="*/ 3931 w 3931"/>
                <a:gd name="T90" fmla="*/ 2392 h 239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accent2"/>
            </a:solidFill>
            <a:ln w="9525">
              <a:solidFill>
                <a:srgbClr val="000000"/>
              </a:solidFill>
              <a:round/>
              <a:headEnd/>
              <a:tailEnd/>
            </a:ln>
          </p:spPr>
          <p:txBody>
            <a:bodyPr anchor="ctr" anchorCtr="1"/>
            <a:lstStyle/>
            <a:p>
              <a:endParaRPr lang="zh-CN" altLang="en-US">
                <a:solidFill>
                  <a:schemeClr val="accent1"/>
                </a:solidFill>
              </a:endParaRPr>
            </a:p>
          </p:txBody>
        </p:sp>
      </p:grpSp>
      <p:sp>
        <p:nvSpPr>
          <p:cNvPr id="7" name="文本框 9">
            <a:extLst>
              <a:ext uri="{FF2B5EF4-FFF2-40B4-BE49-F238E27FC236}">
                <a16:creationId xmlns:a16="http://schemas.microsoft.com/office/drawing/2014/main" id="{0BAD2C8D-F176-4DDD-DDB6-AF3E077F6730}"/>
              </a:ext>
            </a:extLst>
          </p:cNvPr>
          <p:cNvSpPr txBox="1"/>
          <p:nvPr/>
        </p:nvSpPr>
        <p:spPr>
          <a:xfrm>
            <a:off x="6668444" y="2334925"/>
            <a:ext cx="2667916"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a:cs typeface="+mn-ea"/>
                <a:sym typeface="+mn-lt"/>
              </a:rPr>
              <a:t>Model</a:t>
            </a:r>
            <a:r>
              <a:rPr lang="zh-CN" altLang="en-US" sz="2400" b="1">
                <a:cs typeface="+mn-ea"/>
                <a:sym typeface="+mn-lt"/>
              </a:rPr>
              <a:t> </a:t>
            </a:r>
            <a:r>
              <a:rPr lang="en-US" altLang="zh-CN" sz="2400" b="1">
                <a:cs typeface="+mn-ea"/>
                <a:sym typeface="+mn-lt"/>
              </a:rPr>
              <a:t>accuracy</a:t>
            </a:r>
            <a:r>
              <a:rPr lang="zh-CN" altLang="en-US" sz="2400" b="1">
                <a:cs typeface="+mn-ea"/>
                <a:sym typeface="+mn-lt"/>
              </a:rPr>
              <a:t>：</a:t>
            </a:r>
            <a:endParaRPr lang="zh-CN" altLang="en-US" sz="2400" b="1" dirty="0">
              <a:cs typeface="+mn-ea"/>
              <a:sym typeface="+mn-lt"/>
            </a:endParaRPr>
          </a:p>
        </p:txBody>
      </p:sp>
      <p:grpSp>
        <p:nvGrpSpPr>
          <p:cNvPr id="12" name="组合 11">
            <a:extLst>
              <a:ext uri="{FF2B5EF4-FFF2-40B4-BE49-F238E27FC236}">
                <a16:creationId xmlns:a16="http://schemas.microsoft.com/office/drawing/2014/main" id="{0E680729-6A00-9452-FA09-E9DADB21F932}"/>
              </a:ext>
            </a:extLst>
          </p:cNvPr>
          <p:cNvGrpSpPr/>
          <p:nvPr/>
        </p:nvGrpSpPr>
        <p:grpSpPr>
          <a:xfrm>
            <a:off x="334964" y="2043506"/>
            <a:ext cx="5545012" cy="4086326"/>
            <a:chOff x="417205" y="2064558"/>
            <a:chExt cx="4483978" cy="4086326"/>
          </a:xfrm>
        </p:grpSpPr>
        <p:sp>
          <p:nvSpPr>
            <p:cNvPr id="13" name="矩形: 圆顶角 12">
              <a:extLst>
                <a:ext uri="{FF2B5EF4-FFF2-40B4-BE49-F238E27FC236}">
                  <a16:creationId xmlns:a16="http://schemas.microsoft.com/office/drawing/2014/main" id="{F75BF6C0-EB4F-061B-D8BB-7CA4D1361471}"/>
                </a:ext>
              </a:extLst>
            </p:cNvPr>
            <p:cNvSpPr/>
            <p:nvPr/>
          </p:nvSpPr>
          <p:spPr>
            <a:xfrm rot="10800000">
              <a:off x="417205" y="2064558"/>
              <a:ext cx="4483978" cy="4086326"/>
            </a:xfrm>
            <a:prstGeom prst="round2SameRect">
              <a:avLst>
                <a:gd name="adj1" fmla="val 8733"/>
                <a:gd name="adj2" fmla="val 0"/>
              </a:avLst>
            </a:prstGeom>
            <a:solidFill>
              <a:schemeClr val="bg1"/>
            </a:solidFill>
            <a:ln>
              <a:noFill/>
            </a:ln>
            <a:effectLst>
              <a:outerShdw blurRad="635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4" name="组合 13">
              <a:extLst>
                <a:ext uri="{FF2B5EF4-FFF2-40B4-BE49-F238E27FC236}">
                  <a16:creationId xmlns:a16="http://schemas.microsoft.com/office/drawing/2014/main" id="{1F036BDF-5F8C-28BE-1B41-B91A6797A7BB}"/>
                </a:ext>
              </a:extLst>
            </p:cNvPr>
            <p:cNvGrpSpPr/>
            <p:nvPr/>
          </p:nvGrpSpPr>
          <p:grpSpPr>
            <a:xfrm>
              <a:off x="2027454" y="5565693"/>
              <a:ext cx="1414888" cy="354826"/>
              <a:chOff x="11239523" y="5190478"/>
              <a:chExt cx="1414888" cy="354826"/>
            </a:xfrm>
          </p:grpSpPr>
          <p:sp>
            <p:nvSpPr>
              <p:cNvPr id="15" name="矩形: 圆角 14">
                <a:extLst>
                  <a:ext uri="{FF2B5EF4-FFF2-40B4-BE49-F238E27FC236}">
                    <a16:creationId xmlns:a16="http://schemas.microsoft.com/office/drawing/2014/main" id="{99B6D21A-B7C0-2B7B-49C0-9175077FEA58}"/>
                  </a:ext>
                </a:extLst>
              </p:cNvPr>
              <p:cNvSpPr/>
              <p:nvPr/>
            </p:nvSpPr>
            <p:spPr>
              <a:xfrm>
                <a:off x="11239523" y="5190478"/>
                <a:ext cx="1414888" cy="354826"/>
              </a:xfrm>
              <a:prstGeom prst="roundRect">
                <a:avLst>
                  <a:gd name="adj" fmla="val 50000"/>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mc:AlternateContent xmlns:mc="http://schemas.openxmlformats.org/markup-compatibility/2006" xmlns:a14="http://schemas.microsoft.com/office/drawing/2010/main">
            <mc:Choice Requires="a14">
              <p:sp>
                <p:nvSpPr>
                  <p:cNvPr id="16" name="文本框 9">
                    <a:extLst>
                      <a:ext uri="{FF2B5EF4-FFF2-40B4-BE49-F238E27FC236}">
                        <a16:creationId xmlns:a16="http://schemas.microsoft.com/office/drawing/2014/main" id="{B70B7B24-43AE-640F-85B0-8212B1BB4696}"/>
                      </a:ext>
                    </a:extLst>
                  </p:cNvPr>
                  <p:cNvSpPr txBox="1"/>
                  <p:nvPr/>
                </p:nvSpPr>
                <p:spPr>
                  <a:xfrm>
                    <a:off x="11364673" y="5201171"/>
                    <a:ext cx="1164587" cy="344133"/>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CN" sz="1600" b="1" i="1" u="none" strike="noStrike" kern="1200" cap="none" spc="0" normalizeH="0" baseline="0" noProof="0" smtClean="0">
                                <a:ln>
                                  <a:noFill/>
                                </a:ln>
                                <a:solidFill>
                                  <a:prstClr val="white"/>
                                </a:solidFill>
                                <a:effectLst/>
                                <a:uLnTx/>
                                <a:uFillTx/>
                                <a:latin typeface="Cambria Math" panose="02040503050406030204" pitchFamily="18" charset="0"/>
                                <a:cs typeface="+mn-ea"/>
                                <a:sym typeface="+mn-lt"/>
                              </a:rPr>
                            </m:ctrlPr>
                          </m:sSupPr>
                          <m:e>
                            <m:r>
                              <a:rPr kumimoji="0" lang="en-US" altLang="zh-CN" sz="1600" b="1" i="1" u="none" strike="noStrike" kern="1200" cap="none" spc="0" normalizeH="0" baseline="0" noProof="0" smtClean="0">
                                <a:ln>
                                  <a:noFill/>
                                </a:ln>
                                <a:solidFill>
                                  <a:prstClr val="white"/>
                                </a:solidFill>
                                <a:effectLst/>
                                <a:uLnTx/>
                                <a:uFillTx/>
                                <a:latin typeface="Cambria Math" panose="02040503050406030204" pitchFamily="18" charset="0"/>
                                <a:cs typeface="+mn-ea"/>
                                <a:sym typeface="+mn-lt"/>
                              </a:rPr>
                              <m:t>𝑹</m:t>
                            </m:r>
                          </m:e>
                          <m:sup>
                            <m:r>
                              <a:rPr kumimoji="0" lang="en-US" altLang="zh-CN" sz="1600" b="1" i="1" u="none" strike="noStrike" kern="1200" cap="none" spc="0" normalizeH="0" baseline="0" noProof="0" smtClean="0">
                                <a:ln>
                                  <a:noFill/>
                                </a:ln>
                                <a:solidFill>
                                  <a:prstClr val="white"/>
                                </a:solidFill>
                                <a:effectLst/>
                                <a:uLnTx/>
                                <a:uFillTx/>
                                <a:latin typeface="Cambria Math" panose="02040503050406030204" pitchFamily="18" charset="0"/>
                                <a:cs typeface="+mn-ea"/>
                                <a:sym typeface="+mn-lt"/>
                              </a:rPr>
                              <m:t>𝟐</m:t>
                            </m:r>
                          </m:sup>
                        </m:sSup>
                      </m:oMath>
                    </a14:m>
                    <a:r>
                      <a:rPr kumimoji="0" lang="en-US" altLang="zh-CN" sz="1600" b="1" i="0" u="none" strike="noStrike" kern="1200" cap="none" spc="0" normalizeH="0" baseline="0" noProof="0">
                        <a:ln>
                          <a:noFill/>
                        </a:ln>
                        <a:solidFill>
                          <a:prstClr val="white"/>
                        </a:solidFill>
                        <a:effectLst/>
                        <a:uLnTx/>
                        <a:uFillTx/>
                        <a:cs typeface="+mn-ea"/>
                        <a:sym typeface="+mn-lt"/>
                      </a:rPr>
                      <a:t> &amp; RMSE</a:t>
                    </a:r>
                    <a:endParaRPr kumimoji="0" lang="zh-CN" altLang="en-US" sz="1600" b="1" i="0" u="none" strike="noStrike" kern="1200" cap="none" spc="0" normalizeH="0" baseline="0" noProof="0" dirty="0">
                      <a:ln>
                        <a:noFill/>
                      </a:ln>
                      <a:solidFill>
                        <a:prstClr val="white"/>
                      </a:solidFill>
                      <a:effectLst/>
                      <a:uLnTx/>
                      <a:uFillTx/>
                      <a:cs typeface="+mn-ea"/>
                      <a:sym typeface="+mn-lt"/>
                    </a:endParaRPr>
                  </a:p>
                </p:txBody>
              </p:sp>
            </mc:Choice>
            <mc:Fallback xmlns="">
              <p:sp>
                <p:nvSpPr>
                  <p:cNvPr id="16" name="文本框 9">
                    <a:extLst>
                      <a:ext uri="{FF2B5EF4-FFF2-40B4-BE49-F238E27FC236}">
                        <a16:creationId xmlns:a16="http://schemas.microsoft.com/office/drawing/2014/main" id="{B70B7B24-43AE-640F-85B0-8212B1BB4696}"/>
                      </a:ext>
                    </a:extLst>
                  </p:cNvPr>
                  <p:cNvSpPr txBox="1">
                    <a:spLocks noRot="1" noChangeAspect="1" noMove="1" noResize="1" noEditPoints="1" noAdjustHandles="1" noChangeArrowheads="1" noChangeShapeType="1" noTextEdit="1"/>
                  </p:cNvSpPr>
                  <p:nvPr/>
                </p:nvSpPr>
                <p:spPr>
                  <a:xfrm>
                    <a:off x="11364673" y="5201171"/>
                    <a:ext cx="1164587" cy="344133"/>
                  </a:xfrm>
                  <a:prstGeom prst="rect">
                    <a:avLst/>
                  </a:prstGeom>
                  <a:blipFill>
                    <a:blip r:embed="rId3"/>
                    <a:stretch>
                      <a:fillRect t="-3509" b="-21053"/>
                    </a:stretch>
                  </a:blipFill>
                  <a:ln>
                    <a:noFill/>
                  </a:ln>
                </p:spPr>
                <p:txBody>
                  <a:bodyPr/>
                  <a:lstStyle/>
                  <a:p>
                    <a:r>
                      <a:rPr lang="zh-CN" altLang="en-US">
                        <a:noFill/>
                      </a:rPr>
                      <a:t> </a:t>
                    </a:r>
                  </a:p>
                </p:txBody>
              </p:sp>
            </mc:Fallback>
          </mc:AlternateContent>
        </p:grpSp>
      </p:grpSp>
      <p:sp>
        <p:nvSpPr>
          <p:cNvPr id="17" name="文本框 16">
            <a:extLst>
              <a:ext uri="{FF2B5EF4-FFF2-40B4-BE49-F238E27FC236}">
                <a16:creationId xmlns:a16="http://schemas.microsoft.com/office/drawing/2014/main" id="{6D4B58A1-659E-C683-A47B-4DCA05F412D7}"/>
              </a:ext>
            </a:extLst>
          </p:cNvPr>
          <p:cNvSpPr txBox="1"/>
          <p:nvPr/>
        </p:nvSpPr>
        <p:spPr>
          <a:xfrm>
            <a:off x="6668444" y="2855942"/>
            <a:ext cx="4794619" cy="3043525"/>
          </a:xfrm>
          <a:prstGeom prst="rect">
            <a:avLst/>
          </a:prstGeom>
          <a:noFill/>
        </p:spPr>
        <p:txBody>
          <a:bodyPr wrap="square" rtlCol="0">
            <a:spAutoFit/>
          </a:bodyPr>
          <a:lstStyle/>
          <a:p>
            <a:pPr marL="171450" indent="-171450" algn="just">
              <a:lnSpc>
                <a:spcPct val="200000"/>
              </a:lnSpc>
              <a:buFont typeface="Wingdings" panose="05000000000000000000" pitchFamily="2" charset="2"/>
              <a:buChar char="n"/>
            </a:pPr>
            <a:r>
              <a:rPr lang="en-US" altLang="zh-CN" sz="1400">
                <a:latin typeface="+mn-ea"/>
                <a:cs typeface="+mn-ea"/>
                <a:sym typeface="+mn-lt"/>
              </a:rPr>
              <a:t>Based on regression analysis, RMSE is used to test the accuracy of the model.</a:t>
            </a:r>
          </a:p>
          <a:p>
            <a:pPr marL="171450" indent="-171450" algn="just">
              <a:lnSpc>
                <a:spcPct val="200000"/>
              </a:lnSpc>
              <a:buFont typeface="Wingdings" panose="05000000000000000000" pitchFamily="2" charset="2"/>
              <a:buChar char="n"/>
            </a:pPr>
            <a:r>
              <a:rPr lang="en-US" altLang="zh-CN" sz="1400">
                <a:latin typeface="+mn-ea"/>
                <a:cs typeface="+mn-ea"/>
                <a:sym typeface="+mn-lt"/>
              </a:rPr>
              <a:t>The closer R2 is to 1, and the closer the RMSE is to 0, the higher the accuracy of the model.</a:t>
            </a:r>
          </a:p>
          <a:p>
            <a:pPr marL="171450" indent="-171450" algn="just">
              <a:lnSpc>
                <a:spcPct val="200000"/>
              </a:lnSpc>
              <a:buFont typeface="Wingdings" panose="05000000000000000000" pitchFamily="2" charset="2"/>
              <a:buChar char="n"/>
            </a:pPr>
            <a:r>
              <a:rPr lang="en-US" altLang="zh-CN" sz="1400">
                <a:latin typeface="+mn-ea"/>
                <a:cs typeface="+mn-ea"/>
                <a:sym typeface="+mn-lt"/>
              </a:rPr>
              <a:t>The prediction results show that: </a:t>
            </a:r>
            <a:r>
              <a:rPr lang="en-US" altLang="zh-CN" sz="1400" b="1">
                <a:solidFill>
                  <a:schemeClr val="accent1"/>
                </a:solidFill>
                <a:latin typeface="+mn-ea"/>
                <a:cs typeface="+mn-ea"/>
                <a:sym typeface="+mn-lt"/>
              </a:rPr>
              <a:t>R2 is above 0.98</a:t>
            </a:r>
            <a:r>
              <a:rPr lang="en-US" altLang="zh-CN" sz="1400">
                <a:latin typeface="+mn-ea"/>
                <a:cs typeface="+mn-ea"/>
                <a:sym typeface="+mn-lt"/>
              </a:rPr>
              <a:t>, and </a:t>
            </a:r>
            <a:r>
              <a:rPr lang="en-US" altLang="zh-CN" sz="1400" b="1">
                <a:solidFill>
                  <a:schemeClr val="accent1"/>
                </a:solidFill>
                <a:latin typeface="+mn-ea"/>
                <a:cs typeface="+mn-ea"/>
                <a:sym typeface="+mn-lt"/>
              </a:rPr>
              <a:t>RMSE is below 0.1</a:t>
            </a:r>
            <a:r>
              <a:rPr lang="en-US" altLang="zh-CN" sz="1400">
                <a:latin typeface="+mn-ea"/>
                <a:cs typeface="+mn-ea"/>
                <a:sym typeface="+mn-lt"/>
              </a:rPr>
              <a:t>.</a:t>
            </a:r>
          </a:p>
          <a:p>
            <a:pPr marL="171450" indent="-171450" algn="just">
              <a:lnSpc>
                <a:spcPct val="200000"/>
              </a:lnSpc>
              <a:buFont typeface="Wingdings" panose="05000000000000000000" pitchFamily="2" charset="2"/>
              <a:buChar char="n"/>
            </a:pPr>
            <a:r>
              <a:rPr lang="en-US" altLang="zh-CN" sz="1400">
                <a:latin typeface="+mn-ea"/>
                <a:cs typeface="+mn-ea"/>
                <a:sym typeface="+mn-lt"/>
              </a:rPr>
              <a:t>The model accuracy can reach more than </a:t>
            </a:r>
            <a:r>
              <a:rPr lang="en-US" altLang="zh-CN" sz="1400" b="1">
                <a:solidFill>
                  <a:schemeClr val="accent1"/>
                </a:solidFill>
                <a:latin typeface="+mn-ea"/>
                <a:cs typeface="+mn-ea"/>
                <a:sym typeface="+mn-lt"/>
              </a:rPr>
              <a:t>98%</a:t>
            </a:r>
            <a:r>
              <a:rPr lang="en-US" altLang="zh-CN" sz="1400">
                <a:latin typeface="+mn-ea"/>
                <a:cs typeface="+mn-ea"/>
                <a:sym typeface="+mn-lt"/>
              </a:rPr>
              <a:t>.</a:t>
            </a:r>
          </a:p>
        </p:txBody>
      </p:sp>
      <p:graphicFrame>
        <p:nvGraphicFramePr>
          <p:cNvPr id="18" name="表格 17">
            <a:extLst>
              <a:ext uri="{FF2B5EF4-FFF2-40B4-BE49-F238E27FC236}">
                <a16:creationId xmlns:a16="http://schemas.microsoft.com/office/drawing/2014/main" id="{10FDA041-D5A4-3D62-2F52-630639D4CE68}"/>
              </a:ext>
            </a:extLst>
          </p:cNvPr>
          <p:cNvGraphicFramePr>
            <a:graphicFrameLocks noGrp="1"/>
          </p:cNvGraphicFramePr>
          <p:nvPr>
            <p:extLst>
              <p:ext uri="{D42A27DB-BD31-4B8C-83A1-F6EECF244321}">
                <p14:modId xmlns:p14="http://schemas.microsoft.com/office/powerpoint/2010/main" val="2278163897"/>
              </p:ext>
            </p:extLst>
          </p:nvPr>
        </p:nvGraphicFramePr>
        <p:xfrm>
          <a:off x="424712" y="2428903"/>
          <a:ext cx="5367198" cy="2885372"/>
        </p:xfrm>
        <a:graphic>
          <a:graphicData uri="http://schemas.openxmlformats.org/drawingml/2006/table">
            <a:tbl>
              <a:tblPr firstRow="1" firstCol="1" bandRow="1">
                <a:tableStyleId>{5C22544A-7EE6-4342-B048-85BDC9FD1C3A}</a:tableStyleId>
              </a:tblPr>
              <a:tblGrid>
                <a:gridCol w="953034">
                  <a:extLst>
                    <a:ext uri="{9D8B030D-6E8A-4147-A177-3AD203B41FA5}">
                      <a16:colId xmlns:a16="http://schemas.microsoft.com/office/drawing/2014/main" val="964570906"/>
                    </a:ext>
                  </a:extLst>
                </a:gridCol>
                <a:gridCol w="660395">
                  <a:extLst>
                    <a:ext uri="{9D8B030D-6E8A-4147-A177-3AD203B41FA5}">
                      <a16:colId xmlns:a16="http://schemas.microsoft.com/office/drawing/2014/main" val="459578100"/>
                    </a:ext>
                  </a:extLst>
                </a:gridCol>
                <a:gridCol w="779765">
                  <a:extLst>
                    <a:ext uri="{9D8B030D-6E8A-4147-A177-3AD203B41FA5}">
                      <a16:colId xmlns:a16="http://schemas.microsoft.com/office/drawing/2014/main" val="958097749"/>
                    </a:ext>
                  </a:extLst>
                </a:gridCol>
                <a:gridCol w="721373">
                  <a:extLst>
                    <a:ext uri="{9D8B030D-6E8A-4147-A177-3AD203B41FA5}">
                      <a16:colId xmlns:a16="http://schemas.microsoft.com/office/drawing/2014/main" val="2330516065"/>
                    </a:ext>
                  </a:extLst>
                </a:gridCol>
                <a:gridCol w="790795">
                  <a:extLst>
                    <a:ext uri="{9D8B030D-6E8A-4147-A177-3AD203B41FA5}">
                      <a16:colId xmlns:a16="http://schemas.microsoft.com/office/drawing/2014/main" val="1239092511"/>
                    </a:ext>
                  </a:extLst>
                </a:gridCol>
                <a:gridCol w="710959">
                  <a:extLst>
                    <a:ext uri="{9D8B030D-6E8A-4147-A177-3AD203B41FA5}">
                      <a16:colId xmlns:a16="http://schemas.microsoft.com/office/drawing/2014/main" val="18029057"/>
                    </a:ext>
                  </a:extLst>
                </a:gridCol>
                <a:gridCol w="750877">
                  <a:extLst>
                    <a:ext uri="{9D8B030D-6E8A-4147-A177-3AD203B41FA5}">
                      <a16:colId xmlns:a16="http://schemas.microsoft.com/office/drawing/2014/main" val="963056319"/>
                    </a:ext>
                  </a:extLst>
                </a:gridCol>
              </a:tblGrid>
              <a:tr h="403311">
                <a:tc rowSpan="2">
                  <a:txBody>
                    <a:bodyPr/>
                    <a:lstStyle/>
                    <a:p>
                      <a:pPr algn="ctr">
                        <a:lnSpc>
                          <a:spcPct val="150000"/>
                        </a:lnSpc>
                        <a:spcBef>
                          <a:spcPts val="1100"/>
                        </a:spcBef>
                        <a:spcAft>
                          <a:spcPts val="500"/>
                        </a:spcAft>
                      </a:pPr>
                      <a:r>
                        <a:rPr lang="en-US" altLang="zh-CN" sz="1200" b="0" kern="100">
                          <a:effectLst/>
                          <a:latin typeface="Arial" panose="020B0604020202020204" pitchFamily="34" charset="0"/>
                          <a:ea typeface="宋体" panose="02010600030101010101" pitchFamily="2" charset="-122"/>
                          <a:cs typeface="Arial" panose="020B0604020202020204" pitchFamily="34" charset="0"/>
                        </a:rPr>
                        <a:t>Varieties</a:t>
                      </a:r>
                      <a:endParaRPr lang="zh-CN" sz="1050" b="0" kern="10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gridSpan="2">
                  <a:txBody>
                    <a:bodyPr/>
                    <a:lstStyle/>
                    <a:p>
                      <a:pPr algn="ctr">
                        <a:lnSpc>
                          <a:spcPct val="150000"/>
                        </a:lnSpc>
                      </a:pPr>
                      <a:r>
                        <a:rPr lang="en-US" altLang="zh-CN" sz="1200" kern="100">
                          <a:effectLst/>
                          <a:latin typeface="Arial" panose="020B0604020202020204" pitchFamily="34" charset="0"/>
                          <a:ea typeface="宋体" panose="02010600030101010101" pitchFamily="2" charset="-122"/>
                          <a:cs typeface="Arial" panose="020B0604020202020204" pitchFamily="34" charset="0"/>
                        </a:rPr>
                        <a:t>Plant height</a:t>
                      </a:r>
                      <a:endParaRPr lang="zh-CN" sz="1200" kern="10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hMerge="1">
                  <a:txBody>
                    <a:bodyPr/>
                    <a:lstStyle/>
                    <a:p>
                      <a:endParaRPr lang="zh-CN" altLang="en-US"/>
                    </a:p>
                  </a:txBody>
                  <a:tcPr/>
                </a:tc>
                <a:tc gridSpan="2">
                  <a:txBody>
                    <a:bodyPr/>
                    <a:lstStyle/>
                    <a:p>
                      <a:pPr algn="ctr">
                        <a:lnSpc>
                          <a:spcPct val="150000"/>
                        </a:lnSpc>
                      </a:pPr>
                      <a:r>
                        <a:rPr lang="en-US" altLang="zh-CN" sz="1200" b="1" kern="100">
                          <a:effectLst/>
                          <a:latin typeface="Arial" panose="020B0604020202020204" pitchFamily="34" charset="0"/>
                          <a:ea typeface="宋体" panose="02010600030101010101" pitchFamily="2" charset="-122"/>
                          <a:cs typeface="Arial" panose="020B0604020202020204" pitchFamily="34" charset="0"/>
                        </a:rPr>
                        <a:t>Leaf area</a:t>
                      </a:r>
                      <a:endParaRPr lang="zh-CN" sz="1050" b="1" kern="10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hMerge="1">
                  <a:txBody>
                    <a:bodyPr/>
                    <a:lstStyle/>
                    <a:p>
                      <a:endParaRPr lang="zh-CN" altLang="en-US"/>
                    </a:p>
                  </a:txBody>
                  <a:tcPr/>
                </a:tc>
                <a:tc gridSpan="2">
                  <a:txBody>
                    <a:bodyPr/>
                    <a:lstStyle/>
                    <a:p>
                      <a:pPr algn="ctr">
                        <a:lnSpc>
                          <a:spcPct val="150000"/>
                        </a:lnSpc>
                      </a:pPr>
                      <a:r>
                        <a:rPr lang="en-US" altLang="zh-CN" sz="1200" kern="100">
                          <a:effectLst/>
                          <a:latin typeface="Arial" panose="020B0604020202020204" pitchFamily="34" charset="0"/>
                          <a:ea typeface="宋体" panose="02010600030101010101" pitchFamily="2" charset="-122"/>
                          <a:cs typeface="Arial" panose="020B0604020202020204" pitchFamily="34" charset="0"/>
                        </a:rPr>
                        <a:t>Proposed GCI</a:t>
                      </a:r>
                      <a:endParaRPr lang="zh-CN" sz="1050" kern="10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3012542769"/>
                  </a:ext>
                </a:extLst>
              </a:tr>
              <a:tr h="342905">
                <a:tc vMerge="1">
                  <a:txBody>
                    <a:bodyPr/>
                    <a:lstStyle/>
                    <a:p>
                      <a:endParaRPr lang="zh-CN" altLang="en-US"/>
                    </a:p>
                  </a:txBody>
                  <a:tcPr/>
                </a:tc>
                <a:tc>
                  <a:txBody>
                    <a:bodyPr/>
                    <a:lstStyle/>
                    <a:p>
                      <a:pPr algn="ctr">
                        <a:lnSpc>
                          <a:spcPct val="150000"/>
                        </a:lnSpc>
                      </a:pPr>
                      <a:r>
                        <a:rPr lang="en-US" sz="1200" kern="100">
                          <a:effectLst/>
                        </a:rPr>
                        <a:t>R</a:t>
                      </a:r>
                      <a:r>
                        <a:rPr lang="en-US" sz="1200" kern="100" baseline="30000">
                          <a:effectLst/>
                        </a:rPr>
                        <a:t>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rPr>
                        <a:t>RMSE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rPr>
                        <a:t>R</a:t>
                      </a:r>
                      <a:r>
                        <a:rPr lang="en-US" sz="1200" kern="100" baseline="30000">
                          <a:effectLst/>
                        </a:rPr>
                        <a:t>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rPr>
                        <a:t>RMSE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rPr>
                        <a:t>R</a:t>
                      </a:r>
                      <a:r>
                        <a:rPr lang="en-US" sz="1200" kern="100" baseline="30000">
                          <a:effectLst/>
                        </a:rPr>
                        <a:t>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rPr>
                        <a:t>RMSE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9944869"/>
                  </a:ext>
                </a:extLst>
              </a:tr>
              <a:tr h="726673">
                <a:tc>
                  <a:txBody>
                    <a:bodyPr/>
                    <a:lstStyle/>
                    <a:p>
                      <a:pPr algn="ctr">
                        <a:lnSpc>
                          <a:spcPct val="150000"/>
                        </a:lnSpc>
                      </a:pPr>
                      <a:r>
                        <a:rPr lang="en-US" altLang="zh-CN" sz="1200" b="0" kern="100">
                          <a:effectLst/>
                          <a:latin typeface="Arial" panose="020B0604020202020204" pitchFamily="34" charset="0"/>
                          <a:ea typeface="宋体" panose="02010600030101010101" pitchFamily="2" charset="-122"/>
                          <a:cs typeface="Arial" panose="020B0604020202020204" pitchFamily="34" charset="0"/>
                        </a:rPr>
                        <a:t>Experience group</a:t>
                      </a:r>
                      <a:endParaRPr lang="zh-CN" sz="1050" b="0" kern="10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sz="1200" kern="100">
                          <a:effectLst/>
                        </a:rPr>
                        <a:t>0.984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pPr>
                      <a:r>
                        <a:rPr lang="en-US" sz="1200" kern="100">
                          <a:effectLst/>
                        </a:rPr>
                        <a:t>0.568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pPr>
                      <a:r>
                        <a:rPr lang="en-US" sz="1200" kern="100">
                          <a:effectLst/>
                        </a:rPr>
                        <a:t>0.983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pPr>
                      <a:r>
                        <a:rPr lang="en-US" sz="1200" kern="100">
                          <a:effectLst/>
                        </a:rPr>
                        <a:t>2.646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pPr>
                      <a:r>
                        <a:rPr lang="en-US" sz="1200" kern="100">
                          <a:effectLst/>
                        </a:rPr>
                        <a:t>0.989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pPr>
                      <a:r>
                        <a:rPr lang="en-US" sz="1200" kern="100">
                          <a:effectLst/>
                        </a:rPr>
                        <a:t>0.006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35359385"/>
                  </a:ext>
                </a:extLst>
              </a:tr>
              <a:tr h="342905">
                <a:tc rowSpan="2">
                  <a:txBody>
                    <a:bodyPr/>
                    <a:lstStyle/>
                    <a:p>
                      <a:pPr algn="ctr">
                        <a:lnSpc>
                          <a:spcPct val="150000"/>
                        </a:lnSpc>
                        <a:spcBef>
                          <a:spcPts val="1100"/>
                        </a:spcBef>
                        <a:spcAft>
                          <a:spcPts val="500"/>
                        </a:spcAft>
                      </a:pPr>
                      <a:r>
                        <a:rPr lang="en-US" altLang="zh-CN" sz="1200" b="0" kern="100">
                          <a:effectLst/>
                          <a:latin typeface="Arial" panose="020B0604020202020204" pitchFamily="34" charset="0"/>
                          <a:ea typeface="宋体" panose="02010600030101010101" pitchFamily="2" charset="-122"/>
                          <a:cs typeface="Arial" panose="020B0604020202020204" pitchFamily="34" charset="0"/>
                        </a:rPr>
                        <a:t>Varieties</a:t>
                      </a:r>
                      <a:endParaRPr lang="zh-CN" sz="1050" b="0" kern="10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gridSpan="2">
                  <a:txBody>
                    <a:bodyPr/>
                    <a:lstStyle/>
                    <a:p>
                      <a:pPr algn="ctr">
                        <a:lnSpc>
                          <a:spcPct val="150000"/>
                        </a:lnSpc>
                      </a:pPr>
                      <a:r>
                        <a:rPr lang="en-US" altLang="zh-CN" sz="1200" b="1" kern="100">
                          <a:effectLst/>
                          <a:latin typeface="Arial" panose="020B0604020202020204" pitchFamily="34" charset="0"/>
                          <a:ea typeface="宋体" panose="02010600030101010101" pitchFamily="2" charset="-122"/>
                          <a:cs typeface="Arial" panose="020B0604020202020204" pitchFamily="34" charset="0"/>
                        </a:rPr>
                        <a:t>Plant height</a:t>
                      </a:r>
                      <a:endParaRPr lang="zh-CN" altLang="zh-CN" sz="1200" b="1" kern="10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tc>
                <a:tc hMerge="1">
                  <a:txBody>
                    <a:bodyPr/>
                    <a:lstStyle/>
                    <a:p>
                      <a:endParaRPr lang="zh-CN" altLang="en-US"/>
                    </a:p>
                  </a:txBody>
                  <a:tcPr/>
                </a:tc>
                <a:tc gridSpan="2">
                  <a:txBody>
                    <a:bodyPr/>
                    <a:lstStyle/>
                    <a:p>
                      <a:pPr algn="ctr">
                        <a:lnSpc>
                          <a:spcPct val="150000"/>
                        </a:lnSpc>
                      </a:pPr>
                      <a:r>
                        <a:rPr lang="en-US" altLang="zh-CN" sz="1200" b="1" kern="100">
                          <a:effectLst/>
                          <a:latin typeface="Arial" panose="020B0604020202020204" pitchFamily="34" charset="0"/>
                          <a:ea typeface="宋体" panose="02010600030101010101" pitchFamily="2" charset="-122"/>
                          <a:cs typeface="Arial" panose="020B0604020202020204" pitchFamily="34" charset="0"/>
                        </a:rPr>
                        <a:t>Leaf area</a:t>
                      </a:r>
                      <a:endParaRPr lang="zh-CN" altLang="zh-CN" sz="1050" b="1" kern="10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tc>
                <a:tc hMerge="1">
                  <a:txBody>
                    <a:bodyPr/>
                    <a:lstStyle/>
                    <a:p>
                      <a:endParaRPr lang="zh-CN" altLang="en-US"/>
                    </a:p>
                  </a:txBody>
                  <a:tcPr/>
                </a:tc>
                <a:tc gridSpan="2">
                  <a:txBody>
                    <a:bodyPr/>
                    <a:lstStyle/>
                    <a:p>
                      <a:pPr algn="ctr">
                        <a:lnSpc>
                          <a:spcPct val="150000"/>
                        </a:lnSpc>
                      </a:pPr>
                      <a:r>
                        <a:rPr lang="en-US" altLang="zh-CN" sz="1200" b="1" kern="100">
                          <a:effectLst/>
                          <a:latin typeface="Arial" panose="020B0604020202020204" pitchFamily="34" charset="0"/>
                          <a:ea typeface="宋体" panose="02010600030101010101" pitchFamily="2" charset="-122"/>
                          <a:cs typeface="Arial" panose="020B0604020202020204" pitchFamily="34" charset="0"/>
                        </a:rPr>
                        <a:t>Proposed GCI</a:t>
                      </a:r>
                      <a:endParaRPr lang="zh-CN" altLang="zh-CN" sz="1050" b="1" kern="10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1668084679"/>
                  </a:ext>
                </a:extLst>
              </a:tr>
              <a:tr h="342905">
                <a:tc vMerge="1">
                  <a:txBody>
                    <a:bodyPr/>
                    <a:lstStyle/>
                    <a:p>
                      <a:endParaRPr lang="zh-CN" altLang="en-US"/>
                    </a:p>
                  </a:txBody>
                  <a:tcPr/>
                </a:tc>
                <a:tc>
                  <a:txBody>
                    <a:bodyPr/>
                    <a:lstStyle/>
                    <a:p>
                      <a:pPr algn="ctr">
                        <a:lnSpc>
                          <a:spcPct val="150000"/>
                        </a:lnSpc>
                      </a:pPr>
                      <a:r>
                        <a:rPr lang="en-US" sz="1200" kern="100">
                          <a:effectLst/>
                        </a:rPr>
                        <a:t>R</a:t>
                      </a:r>
                      <a:r>
                        <a:rPr lang="en-US" sz="1200" kern="100" baseline="30000">
                          <a:effectLst/>
                        </a:rPr>
                        <a:t>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rPr>
                        <a:t>RMSE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rPr>
                        <a:t>R</a:t>
                      </a:r>
                      <a:r>
                        <a:rPr lang="en-US" sz="1200" kern="100" baseline="30000">
                          <a:effectLst/>
                        </a:rPr>
                        <a:t>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rPr>
                        <a:t>RMSE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rPr>
                        <a:t>R</a:t>
                      </a:r>
                      <a:r>
                        <a:rPr lang="en-US" sz="1200" kern="100" baseline="30000">
                          <a:effectLst/>
                        </a:rPr>
                        <a:t>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rPr>
                        <a:t>RMSE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89528566"/>
                  </a:ext>
                </a:extLst>
              </a:tr>
              <a:tr h="726673">
                <a:tc>
                  <a:txBody>
                    <a:bodyPr/>
                    <a:lstStyle/>
                    <a:p>
                      <a:pPr algn="ctr">
                        <a:lnSpc>
                          <a:spcPct val="150000"/>
                        </a:lnSpc>
                      </a:pPr>
                      <a:r>
                        <a:rPr lang="en-US" altLang="zh-CN" sz="1200" b="0" kern="100">
                          <a:effectLst/>
                          <a:latin typeface="Arial" panose="020B0604020202020204" pitchFamily="34" charset="0"/>
                          <a:ea typeface="宋体" panose="02010600030101010101" pitchFamily="2" charset="-122"/>
                          <a:cs typeface="Arial" panose="020B0604020202020204" pitchFamily="34" charset="0"/>
                        </a:rPr>
                        <a:t>Control group</a:t>
                      </a:r>
                      <a:endParaRPr lang="zh-CN" sz="1050" b="0" kern="10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sz="1200" kern="100">
                          <a:effectLst/>
                        </a:rPr>
                        <a:t>0.943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pPr>
                      <a:r>
                        <a:rPr lang="en-US" sz="1200" kern="100">
                          <a:effectLst/>
                        </a:rPr>
                        <a:t>0.698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pPr>
                      <a:r>
                        <a:rPr lang="en-US" sz="1200" kern="100">
                          <a:effectLst/>
                        </a:rPr>
                        <a:t>0.998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pPr>
                      <a:r>
                        <a:rPr lang="en-US" sz="1200" kern="100">
                          <a:effectLst/>
                        </a:rPr>
                        <a:t>1.195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pPr>
                      <a:r>
                        <a:rPr lang="en-US" sz="1200" kern="100">
                          <a:effectLst/>
                        </a:rPr>
                        <a:t>0.988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pPr>
                      <a:r>
                        <a:rPr lang="en-US" sz="1200" kern="100">
                          <a:effectLst/>
                        </a:rPr>
                        <a:t>0.010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7592462"/>
                  </a:ext>
                </a:extLst>
              </a:tr>
            </a:tbl>
          </a:graphicData>
        </a:graphic>
      </p:graphicFrame>
      <p:sp>
        <p:nvSpPr>
          <p:cNvPr id="19" name="文本框 18">
            <a:extLst>
              <a:ext uri="{FF2B5EF4-FFF2-40B4-BE49-F238E27FC236}">
                <a16:creationId xmlns:a16="http://schemas.microsoft.com/office/drawing/2014/main" id="{5184FD21-E513-D138-C141-440B950A1162}"/>
              </a:ext>
            </a:extLst>
          </p:cNvPr>
          <p:cNvSpPr txBox="1"/>
          <p:nvPr/>
        </p:nvSpPr>
        <p:spPr>
          <a:xfrm>
            <a:off x="9404748" y="2056910"/>
            <a:ext cx="1440160" cy="743986"/>
          </a:xfrm>
          <a:prstGeom prst="rect">
            <a:avLst/>
          </a:prstGeom>
          <a:noFill/>
        </p:spPr>
        <p:txBody>
          <a:bodyPr wrap="square">
            <a:spAutoFit/>
          </a:bodyPr>
          <a:lstStyle/>
          <a:p>
            <a:pPr algn="just">
              <a:lnSpc>
                <a:spcPct val="150000"/>
              </a:lnSpc>
            </a:pPr>
            <a:r>
              <a:rPr lang="en-US" altLang="zh-CN" sz="3200" b="1">
                <a:cs typeface="+mn-ea"/>
                <a:sym typeface="+mn-lt"/>
              </a:rPr>
              <a:t>98%+</a:t>
            </a:r>
            <a:endParaRPr lang="en-US" altLang="zh-CN" sz="3200" b="1" dirty="0">
              <a:cs typeface="+mn-ea"/>
              <a:sym typeface="+mn-lt"/>
            </a:endParaRPr>
          </a:p>
        </p:txBody>
      </p:sp>
    </p:spTree>
    <p:extLst>
      <p:ext uri="{BB962C8B-B14F-4D97-AF65-F5344CB8AC3E}">
        <p14:creationId xmlns:p14="http://schemas.microsoft.com/office/powerpoint/2010/main" val="2986384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7">
            <a:extLst>
              <a:ext uri="{FF2B5EF4-FFF2-40B4-BE49-F238E27FC236}">
                <a16:creationId xmlns:a16="http://schemas.microsoft.com/office/drawing/2014/main" id="{B4B1CE30-14B3-A203-F405-50F1CAFD3D48}"/>
              </a:ext>
            </a:extLst>
          </p:cNvPr>
          <p:cNvSpPr txBox="1">
            <a:spLocks noChangeArrowheads="1"/>
          </p:cNvSpPr>
          <p:nvPr/>
        </p:nvSpPr>
        <p:spPr bwMode="auto">
          <a:xfrm>
            <a:off x="839416" y="106362"/>
            <a:ext cx="4218853"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chemeClr val="bg1"/>
                </a:solidFill>
              </a:rPr>
              <a:t>Prototype Experiments</a:t>
            </a:r>
            <a:endParaRPr lang="zh-CN" altLang="en-US" b="1" dirty="0">
              <a:solidFill>
                <a:schemeClr val="bg1"/>
              </a:solidFill>
            </a:endParaRPr>
          </a:p>
        </p:txBody>
      </p:sp>
      <p:grpSp>
        <p:nvGrpSpPr>
          <p:cNvPr id="9" name="组合 8">
            <a:extLst>
              <a:ext uri="{FF2B5EF4-FFF2-40B4-BE49-F238E27FC236}">
                <a16:creationId xmlns:a16="http://schemas.microsoft.com/office/drawing/2014/main" id="{1BC8C819-45FC-6BD6-118E-F0975AAEE1FA}"/>
              </a:ext>
            </a:extLst>
          </p:cNvPr>
          <p:cNvGrpSpPr>
            <a:grpSpLocks/>
          </p:cNvGrpSpPr>
          <p:nvPr/>
        </p:nvGrpSpPr>
        <p:grpSpPr>
          <a:xfrm>
            <a:off x="213232" y="1228964"/>
            <a:ext cx="6170800" cy="354826"/>
            <a:chOff x="193418" y="479019"/>
            <a:chExt cx="1232055" cy="354826"/>
          </a:xfrm>
          <a:solidFill>
            <a:schemeClr val="bg1"/>
          </a:solidFill>
        </p:grpSpPr>
        <p:sp>
          <p:nvSpPr>
            <p:cNvPr id="10" name="矩形: 圆角 9">
              <a:extLst>
                <a:ext uri="{FF2B5EF4-FFF2-40B4-BE49-F238E27FC236}">
                  <a16:creationId xmlns:a16="http://schemas.microsoft.com/office/drawing/2014/main" id="{6DC0DDBC-B936-C978-2938-39E0678EC7DB}"/>
                </a:ext>
              </a:extLst>
            </p:cNvPr>
            <p:cNvSpPr/>
            <p:nvPr/>
          </p:nvSpPr>
          <p:spPr>
            <a:xfrm>
              <a:off x="193418" y="479019"/>
              <a:ext cx="1232055" cy="354826"/>
            </a:xfrm>
            <a:prstGeom prst="roundRect">
              <a:avLst>
                <a:gd name="adj" fmla="val 5000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11" name="文本框 9">
              <a:extLst>
                <a:ext uri="{FF2B5EF4-FFF2-40B4-BE49-F238E27FC236}">
                  <a16:creationId xmlns:a16="http://schemas.microsoft.com/office/drawing/2014/main" id="{4BEF04CC-A6F9-7250-A9AE-1C2B0D457340}"/>
                </a:ext>
              </a:extLst>
            </p:cNvPr>
            <p:cNvSpPr txBox="1"/>
            <p:nvPr/>
          </p:nvSpPr>
          <p:spPr>
            <a:xfrm>
              <a:off x="260805" y="487155"/>
              <a:ext cx="1097281" cy="338554"/>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accent1"/>
                  </a:solidFill>
                  <a:cs typeface="+mn-ea"/>
                  <a:sym typeface="+mn-lt"/>
                </a:rPr>
                <a:t>The application of prototype system in greenhouse</a:t>
              </a:r>
              <a:endParaRPr kumimoji="0" lang="zh-CN" altLang="en-US" sz="1600" b="1" i="0" u="none" strike="noStrike" kern="1200" cap="none" spc="0" normalizeH="0" baseline="0" noProof="0" dirty="0">
                <a:ln>
                  <a:noFill/>
                </a:ln>
                <a:solidFill>
                  <a:schemeClr val="accent1"/>
                </a:solidFill>
                <a:effectLst/>
                <a:uLnTx/>
                <a:uFillTx/>
                <a:cs typeface="+mn-ea"/>
                <a:sym typeface="+mn-lt"/>
              </a:endParaRPr>
            </a:p>
          </p:txBody>
        </p:sp>
      </p:grpSp>
      <p:grpSp>
        <p:nvGrpSpPr>
          <p:cNvPr id="2" name="组合 5">
            <a:extLst>
              <a:ext uri="{FF2B5EF4-FFF2-40B4-BE49-F238E27FC236}">
                <a16:creationId xmlns:a16="http://schemas.microsoft.com/office/drawing/2014/main" id="{BD9B2115-A6E7-A9EF-3AD0-471083CE3857}"/>
              </a:ext>
            </a:extLst>
          </p:cNvPr>
          <p:cNvGrpSpPr>
            <a:grpSpLocks/>
          </p:cNvGrpSpPr>
          <p:nvPr/>
        </p:nvGrpSpPr>
        <p:grpSpPr bwMode="auto">
          <a:xfrm>
            <a:off x="213232" y="188640"/>
            <a:ext cx="635000" cy="635000"/>
            <a:chOff x="5288161" y="2234042"/>
            <a:chExt cx="1607262" cy="1607262"/>
          </a:xfrm>
          <a:solidFill>
            <a:schemeClr val="bg1"/>
          </a:solidFill>
        </p:grpSpPr>
        <p:sp>
          <p:nvSpPr>
            <p:cNvPr id="3" name="椭圆 2">
              <a:extLst>
                <a:ext uri="{FF2B5EF4-FFF2-40B4-BE49-F238E27FC236}">
                  <a16:creationId xmlns:a16="http://schemas.microsoft.com/office/drawing/2014/main" id="{7935099E-FEE5-E2FA-2D1D-00685DF4A545}"/>
                </a:ext>
              </a:extLst>
            </p:cNvPr>
            <p:cNvSpPr/>
            <p:nvPr/>
          </p:nvSpPr>
          <p:spPr>
            <a:xfrm>
              <a:off x="5288161" y="2234042"/>
              <a:ext cx="1607262" cy="1607262"/>
            </a:xfrm>
            <a:prstGeom prst="ellipse">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4" name="椭圆 3">
              <a:extLst>
                <a:ext uri="{FF2B5EF4-FFF2-40B4-BE49-F238E27FC236}">
                  <a16:creationId xmlns:a16="http://schemas.microsoft.com/office/drawing/2014/main" id="{E60B572D-1D33-9BD3-4D0E-164107923E2E}"/>
                </a:ext>
              </a:extLst>
            </p:cNvPr>
            <p:cNvSpPr/>
            <p:nvPr/>
          </p:nvSpPr>
          <p:spPr>
            <a:xfrm>
              <a:off x="5396650" y="2334495"/>
              <a:ext cx="1390282" cy="1390282"/>
            </a:xfrm>
            <a:prstGeom prst="ellipse">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5" name="KSO_Shape">
              <a:extLst>
                <a:ext uri="{FF2B5EF4-FFF2-40B4-BE49-F238E27FC236}">
                  <a16:creationId xmlns:a16="http://schemas.microsoft.com/office/drawing/2014/main" id="{B8223EF6-1698-5AA1-07F6-3C29D3D12643}"/>
                </a:ext>
              </a:extLst>
            </p:cNvPr>
            <p:cNvSpPr>
              <a:spLocks noChangeArrowheads="1"/>
            </p:cNvSpPr>
            <p:nvPr/>
          </p:nvSpPr>
          <p:spPr bwMode="auto">
            <a:xfrm>
              <a:off x="5547153" y="2697761"/>
              <a:ext cx="1089278" cy="662788"/>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931"/>
                <a:gd name="T88" fmla="*/ 0 h 2392"/>
                <a:gd name="T89" fmla="*/ 3931 w 3931"/>
                <a:gd name="T90" fmla="*/ 2392 h 239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accent2"/>
            </a:solidFill>
            <a:ln w="9525">
              <a:solidFill>
                <a:srgbClr val="000000"/>
              </a:solidFill>
              <a:round/>
              <a:headEnd/>
              <a:tailEnd/>
            </a:ln>
          </p:spPr>
          <p:txBody>
            <a:bodyPr anchor="ctr" anchorCtr="1"/>
            <a:lstStyle/>
            <a:p>
              <a:endParaRPr lang="zh-CN" altLang="en-US">
                <a:solidFill>
                  <a:schemeClr val="accent1"/>
                </a:solidFill>
              </a:endParaRPr>
            </a:p>
          </p:txBody>
        </p:sp>
      </p:grpSp>
      <p:pic>
        <p:nvPicPr>
          <p:cNvPr id="15" name="图片 14">
            <a:extLst>
              <a:ext uri="{FF2B5EF4-FFF2-40B4-BE49-F238E27FC236}">
                <a16:creationId xmlns:a16="http://schemas.microsoft.com/office/drawing/2014/main" id="{0B6D8FF1-692E-1240-B736-527509A25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92" y="2204864"/>
            <a:ext cx="3833848" cy="2880000"/>
          </a:xfrm>
          <a:prstGeom prst="rect">
            <a:avLst/>
          </a:prstGeom>
        </p:spPr>
      </p:pic>
      <p:pic>
        <p:nvPicPr>
          <p:cNvPr id="17" name="图片 16">
            <a:extLst>
              <a:ext uri="{FF2B5EF4-FFF2-40B4-BE49-F238E27FC236}">
                <a16:creationId xmlns:a16="http://schemas.microsoft.com/office/drawing/2014/main" id="{B281E4F1-2D59-2F5F-820A-9168355D2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8269" y="2204864"/>
            <a:ext cx="3139622" cy="2880000"/>
          </a:xfrm>
          <a:prstGeom prst="rect">
            <a:avLst/>
          </a:prstGeom>
        </p:spPr>
      </p:pic>
      <p:pic>
        <p:nvPicPr>
          <p:cNvPr id="19" name="图片 18">
            <a:extLst>
              <a:ext uri="{FF2B5EF4-FFF2-40B4-BE49-F238E27FC236}">
                <a16:creationId xmlns:a16="http://schemas.microsoft.com/office/drawing/2014/main" id="{D47DE80A-B528-2BF0-234C-33C1967BE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8920" y="2204864"/>
            <a:ext cx="2160000" cy="2880000"/>
          </a:xfrm>
          <a:prstGeom prst="rect">
            <a:avLst/>
          </a:prstGeom>
        </p:spPr>
      </p:pic>
      <p:sp>
        <p:nvSpPr>
          <p:cNvPr id="21" name="文本框 20">
            <a:extLst>
              <a:ext uri="{FF2B5EF4-FFF2-40B4-BE49-F238E27FC236}">
                <a16:creationId xmlns:a16="http://schemas.microsoft.com/office/drawing/2014/main" id="{26CC68D8-150A-8DD4-DF3E-465ED5CF6AAA}"/>
              </a:ext>
            </a:extLst>
          </p:cNvPr>
          <p:cNvSpPr txBox="1"/>
          <p:nvPr/>
        </p:nvSpPr>
        <p:spPr>
          <a:xfrm>
            <a:off x="623392" y="5607790"/>
            <a:ext cx="10335527" cy="8891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1200">
                <a:latin typeface="Arial" panose="020B0604020202020204" pitchFamily="34" charset="0"/>
                <a:cs typeface="Arial" panose="020B0604020202020204" pitchFamily="34" charset="0"/>
                <a:sym typeface="+mn-lt"/>
              </a:rPr>
              <a:t>The application of prototype system in greenhouse: (a) Prototype of integrated environmental factor assessment device for radiation thermal accumulation ;(b) Prototype of Edge device for crop phenotype acquisition camera;(c) smart gate way for bridge local data to CGM cloud, and fused local data of greenhouse by using propsed ECI and GCI.</a:t>
            </a:r>
            <a:endParaRPr lang="zh-CN" altLang="en-US" sz="1200">
              <a:latin typeface="Arial" panose="020B0604020202020204" pitchFamily="34" charset="0"/>
              <a:cs typeface="Arial" panose="020B0604020202020204" pitchFamily="34" charset="0"/>
              <a:sym typeface="+mn-lt"/>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B2F8C35-AA68-C9EB-BB1D-498986188EEA}"/>
                  </a:ext>
                </a:extLst>
              </p:cNvPr>
              <p:cNvSpPr txBox="1"/>
              <p:nvPr/>
            </p:nvSpPr>
            <p:spPr>
              <a:xfrm>
                <a:off x="2003374" y="5269530"/>
                <a:ext cx="7298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m:t>
                      </m:r>
                      <m:r>
                        <a:rPr lang="en-US" altLang="zh-CN" i="1" dirty="0" smtClean="0">
                          <a:latin typeface="Cambria Math" panose="02040503050406030204" pitchFamily="18" charset="0"/>
                        </a:rPr>
                        <m:t>𝑎</m:t>
                      </m:r>
                      <m:r>
                        <a:rPr lang="zh-CN" altLang="en-US" i="1" dirty="0" smtClean="0">
                          <a:latin typeface="Cambria Math" panose="02040503050406030204" pitchFamily="18" charset="0"/>
                        </a:rPr>
                        <m:t>）</m:t>
                      </m:r>
                    </m:oMath>
                  </m:oMathPara>
                </a14:m>
                <a:endParaRPr lang="zh-CN" altLang="en-US" dirty="0"/>
              </a:p>
            </p:txBody>
          </p:sp>
        </mc:Choice>
        <mc:Fallback xmlns="">
          <p:sp>
            <p:nvSpPr>
              <p:cNvPr id="8" name="文本框 7">
                <a:extLst>
                  <a:ext uri="{FF2B5EF4-FFF2-40B4-BE49-F238E27FC236}">
                    <a16:creationId xmlns:a16="http://schemas.microsoft.com/office/drawing/2014/main" id="{6B2F8C35-AA68-C9EB-BB1D-498986188EEA}"/>
                  </a:ext>
                </a:extLst>
              </p:cNvPr>
              <p:cNvSpPr txBox="1">
                <a:spLocks noRot="1" noChangeAspect="1" noMove="1" noResize="1" noEditPoints="1" noAdjustHandles="1" noChangeArrowheads="1" noChangeShapeType="1" noTextEdit="1"/>
              </p:cNvSpPr>
              <p:nvPr/>
            </p:nvSpPr>
            <p:spPr>
              <a:xfrm>
                <a:off x="2003374" y="5269530"/>
                <a:ext cx="729842" cy="369332"/>
              </a:xfrm>
              <a:prstGeom prst="rect">
                <a:avLst/>
              </a:prstGeom>
              <a:blipFill>
                <a:blip r:embed="rId6"/>
                <a:stretch>
                  <a:fillRect l="-2521" r="-9244"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6ACF771-9EC1-F388-3D73-3007D0C0ED97}"/>
                  </a:ext>
                </a:extLst>
              </p:cNvPr>
              <p:cNvSpPr txBox="1"/>
              <p:nvPr/>
            </p:nvSpPr>
            <p:spPr>
              <a:xfrm>
                <a:off x="6263159" y="5269530"/>
                <a:ext cx="7298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m:t>
                      </m:r>
                      <m:r>
                        <a:rPr lang="en-US" altLang="zh-CN" b="0" i="1" dirty="0" smtClean="0">
                          <a:latin typeface="Cambria Math" panose="02040503050406030204" pitchFamily="18" charset="0"/>
                        </a:rPr>
                        <m:t>𝑏</m:t>
                      </m:r>
                      <m:r>
                        <a:rPr lang="zh-CN" altLang="en-US" i="1" dirty="0" smtClean="0">
                          <a:latin typeface="Cambria Math" panose="02040503050406030204" pitchFamily="18" charset="0"/>
                        </a:rPr>
                        <m:t>）</m:t>
                      </m:r>
                    </m:oMath>
                  </m:oMathPara>
                </a14:m>
                <a:endParaRPr lang="zh-CN" altLang="en-US" dirty="0"/>
              </a:p>
            </p:txBody>
          </p:sp>
        </mc:Choice>
        <mc:Fallback xmlns="">
          <p:sp>
            <p:nvSpPr>
              <p:cNvPr id="13" name="文本框 12">
                <a:extLst>
                  <a:ext uri="{FF2B5EF4-FFF2-40B4-BE49-F238E27FC236}">
                    <a16:creationId xmlns:a16="http://schemas.microsoft.com/office/drawing/2014/main" id="{B6ACF771-9EC1-F388-3D73-3007D0C0ED97}"/>
                  </a:ext>
                </a:extLst>
              </p:cNvPr>
              <p:cNvSpPr txBox="1">
                <a:spLocks noRot="1" noChangeAspect="1" noMove="1" noResize="1" noEditPoints="1" noAdjustHandles="1" noChangeArrowheads="1" noChangeShapeType="1" noTextEdit="1"/>
              </p:cNvSpPr>
              <p:nvPr/>
            </p:nvSpPr>
            <p:spPr>
              <a:xfrm>
                <a:off x="6263159" y="5269530"/>
                <a:ext cx="729842" cy="369332"/>
              </a:xfrm>
              <a:prstGeom prst="rect">
                <a:avLst/>
              </a:prstGeom>
              <a:blipFill>
                <a:blip r:embed="rId7"/>
                <a:stretch>
                  <a:fillRect l="-2500" r="-7500"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2AC2D5F-B5D6-B254-1249-88ECB9D43A5A}"/>
                  </a:ext>
                </a:extLst>
              </p:cNvPr>
              <p:cNvSpPr txBox="1"/>
              <p:nvPr/>
            </p:nvSpPr>
            <p:spPr>
              <a:xfrm>
                <a:off x="9513999" y="5269530"/>
                <a:ext cx="7298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m:t>
                      </m:r>
                      <m:r>
                        <a:rPr lang="en-US" altLang="zh-CN" i="1" dirty="0" smtClean="0">
                          <a:latin typeface="Cambria Math" panose="02040503050406030204" pitchFamily="18" charset="0"/>
                        </a:rPr>
                        <m:t>𝑎</m:t>
                      </m:r>
                      <m:r>
                        <a:rPr lang="zh-CN" altLang="en-US" i="1" dirty="0" smtClean="0">
                          <a:latin typeface="Cambria Math" panose="02040503050406030204" pitchFamily="18" charset="0"/>
                        </a:rPr>
                        <m:t>）</m:t>
                      </m:r>
                    </m:oMath>
                  </m:oMathPara>
                </a14:m>
                <a:endParaRPr lang="zh-CN" altLang="en-US" dirty="0"/>
              </a:p>
            </p:txBody>
          </p:sp>
        </mc:Choice>
        <mc:Fallback xmlns="">
          <p:sp>
            <p:nvSpPr>
              <p:cNvPr id="16" name="文本框 15">
                <a:extLst>
                  <a:ext uri="{FF2B5EF4-FFF2-40B4-BE49-F238E27FC236}">
                    <a16:creationId xmlns:a16="http://schemas.microsoft.com/office/drawing/2014/main" id="{22AC2D5F-B5D6-B254-1249-88ECB9D43A5A}"/>
                  </a:ext>
                </a:extLst>
              </p:cNvPr>
              <p:cNvSpPr txBox="1">
                <a:spLocks noRot="1" noChangeAspect="1" noMove="1" noResize="1" noEditPoints="1" noAdjustHandles="1" noChangeArrowheads="1" noChangeShapeType="1" noTextEdit="1"/>
              </p:cNvSpPr>
              <p:nvPr/>
            </p:nvSpPr>
            <p:spPr>
              <a:xfrm>
                <a:off x="9513999" y="5269530"/>
                <a:ext cx="729842" cy="369332"/>
              </a:xfrm>
              <a:prstGeom prst="rect">
                <a:avLst/>
              </a:prstGeom>
              <a:blipFill>
                <a:blip r:embed="rId8"/>
                <a:stretch>
                  <a:fillRect l="-2521" r="-9244" b="-114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713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7">
            <a:extLst>
              <a:ext uri="{FF2B5EF4-FFF2-40B4-BE49-F238E27FC236}">
                <a16:creationId xmlns:a16="http://schemas.microsoft.com/office/drawing/2014/main" id="{B4B1CE30-14B3-A203-F405-50F1CAFD3D48}"/>
              </a:ext>
            </a:extLst>
          </p:cNvPr>
          <p:cNvSpPr txBox="1">
            <a:spLocks noChangeArrowheads="1"/>
          </p:cNvSpPr>
          <p:nvPr/>
        </p:nvSpPr>
        <p:spPr bwMode="auto">
          <a:xfrm>
            <a:off x="839416" y="106362"/>
            <a:ext cx="4218853"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chemeClr val="bg1"/>
                </a:solidFill>
              </a:rPr>
              <a:t>Prototype Experiments</a:t>
            </a:r>
            <a:endParaRPr lang="zh-CN" altLang="en-US" b="1" dirty="0">
              <a:solidFill>
                <a:schemeClr val="bg1"/>
              </a:solidFill>
            </a:endParaRPr>
          </a:p>
        </p:txBody>
      </p:sp>
      <p:grpSp>
        <p:nvGrpSpPr>
          <p:cNvPr id="9" name="组合 8">
            <a:extLst>
              <a:ext uri="{FF2B5EF4-FFF2-40B4-BE49-F238E27FC236}">
                <a16:creationId xmlns:a16="http://schemas.microsoft.com/office/drawing/2014/main" id="{1BC8C819-45FC-6BD6-118E-F0975AAEE1FA}"/>
              </a:ext>
            </a:extLst>
          </p:cNvPr>
          <p:cNvGrpSpPr>
            <a:grpSpLocks/>
          </p:cNvGrpSpPr>
          <p:nvPr/>
        </p:nvGrpSpPr>
        <p:grpSpPr>
          <a:xfrm>
            <a:off x="213232" y="1228964"/>
            <a:ext cx="3866544" cy="354826"/>
            <a:chOff x="193418" y="479019"/>
            <a:chExt cx="1232055" cy="354826"/>
          </a:xfrm>
          <a:solidFill>
            <a:schemeClr val="bg1"/>
          </a:solidFill>
        </p:grpSpPr>
        <p:sp>
          <p:nvSpPr>
            <p:cNvPr id="10" name="矩形: 圆角 9">
              <a:extLst>
                <a:ext uri="{FF2B5EF4-FFF2-40B4-BE49-F238E27FC236}">
                  <a16:creationId xmlns:a16="http://schemas.microsoft.com/office/drawing/2014/main" id="{6DC0DDBC-B936-C978-2938-39E0678EC7DB}"/>
                </a:ext>
              </a:extLst>
            </p:cNvPr>
            <p:cNvSpPr/>
            <p:nvPr/>
          </p:nvSpPr>
          <p:spPr>
            <a:xfrm>
              <a:off x="193418" y="479019"/>
              <a:ext cx="1232055" cy="354826"/>
            </a:xfrm>
            <a:prstGeom prst="roundRect">
              <a:avLst>
                <a:gd name="adj" fmla="val 5000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11" name="文本框 9">
              <a:extLst>
                <a:ext uri="{FF2B5EF4-FFF2-40B4-BE49-F238E27FC236}">
                  <a16:creationId xmlns:a16="http://schemas.microsoft.com/office/drawing/2014/main" id="{4BEF04CC-A6F9-7250-A9AE-1C2B0D457340}"/>
                </a:ext>
              </a:extLst>
            </p:cNvPr>
            <p:cNvSpPr txBox="1"/>
            <p:nvPr/>
          </p:nvSpPr>
          <p:spPr>
            <a:xfrm>
              <a:off x="260805" y="487155"/>
              <a:ext cx="1097281" cy="338554"/>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accent1"/>
                  </a:solidFill>
                  <a:cs typeface="+mn-ea"/>
                  <a:sym typeface="+mn-lt"/>
                </a:rPr>
                <a:t>System web application page</a:t>
              </a:r>
              <a:endParaRPr kumimoji="0" lang="zh-CN" altLang="en-US" sz="1600" b="1" i="0" u="none" strike="noStrike" kern="1200" cap="none" spc="0" normalizeH="0" baseline="0" noProof="0" dirty="0">
                <a:ln>
                  <a:noFill/>
                </a:ln>
                <a:solidFill>
                  <a:schemeClr val="accent1"/>
                </a:solidFill>
                <a:effectLst/>
                <a:uLnTx/>
                <a:uFillTx/>
                <a:cs typeface="+mn-ea"/>
                <a:sym typeface="+mn-lt"/>
              </a:endParaRPr>
            </a:p>
          </p:txBody>
        </p:sp>
      </p:grpSp>
      <p:grpSp>
        <p:nvGrpSpPr>
          <p:cNvPr id="2" name="组合 5">
            <a:extLst>
              <a:ext uri="{FF2B5EF4-FFF2-40B4-BE49-F238E27FC236}">
                <a16:creationId xmlns:a16="http://schemas.microsoft.com/office/drawing/2014/main" id="{BD9B2115-A6E7-A9EF-3AD0-471083CE3857}"/>
              </a:ext>
            </a:extLst>
          </p:cNvPr>
          <p:cNvGrpSpPr>
            <a:grpSpLocks/>
          </p:cNvGrpSpPr>
          <p:nvPr/>
        </p:nvGrpSpPr>
        <p:grpSpPr bwMode="auto">
          <a:xfrm>
            <a:off x="213232" y="188640"/>
            <a:ext cx="635000" cy="635000"/>
            <a:chOff x="5288161" y="2234042"/>
            <a:chExt cx="1607262" cy="1607262"/>
          </a:xfrm>
          <a:solidFill>
            <a:schemeClr val="bg1"/>
          </a:solidFill>
        </p:grpSpPr>
        <p:sp>
          <p:nvSpPr>
            <p:cNvPr id="3" name="椭圆 2">
              <a:extLst>
                <a:ext uri="{FF2B5EF4-FFF2-40B4-BE49-F238E27FC236}">
                  <a16:creationId xmlns:a16="http://schemas.microsoft.com/office/drawing/2014/main" id="{7935099E-FEE5-E2FA-2D1D-00685DF4A545}"/>
                </a:ext>
              </a:extLst>
            </p:cNvPr>
            <p:cNvSpPr/>
            <p:nvPr/>
          </p:nvSpPr>
          <p:spPr>
            <a:xfrm>
              <a:off x="5288161" y="2234042"/>
              <a:ext cx="1607262" cy="1607262"/>
            </a:xfrm>
            <a:prstGeom prst="ellipse">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4" name="椭圆 3">
              <a:extLst>
                <a:ext uri="{FF2B5EF4-FFF2-40B4-BE49-F238E27FC236}">
                  <a16:creationId xmlns:a16="http://schemas.microsoft.com/office/drawing/2014/main" id="{E60B572D-1D33-9BD3-4D0E-164107923E2E}"/>
                </a:ext>
              </a:extLst>
            </p:cNvPr>
            <p:cNvSpPr/>
            <p:nvPr/>
          </p:nvSpPr>
          <p:spPr>
            <a:xfrm>
              <a:off x="5396650" y="2334495"/>
              <a:ext cx="1390282" cy="1390282"/>
            </a:xfrm>
            <a:prstGeom prst="ellipse">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5" name="KSO_Shape">
              <a:extLst>
                <a:ext uri="{FF2B5EF4-FFF2-40B4-BE49-F238E27FC236}">
                  <a16:creationId xmlns:a16="http://schemas.microsoft.com/office/drawing/2014/main" id="{B8223EF6-1698-5AA1-07F6-3C29D3D12643}"/>
                </a:ext>
              </a:extLst>
            </p:cNvPr>
            <p:cNvSpPr>
              <a:spLocks noChangeArrowheads="1"/>
            </p:cNvSpPr>
            <p:nvPr/>
          </p:nvSpPr>
          <p:spPr bwMode="auto">
            <a:xfrm>
              <a:off x="5547153" y="2697761"/>
              <a:ext cx="1089278" cy="662788"/>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931"/>
                <a:gd name="T88" fmla="*/ 0 h 2392"/>
                <a:gd name="T89" fmla="*/ 3931 w 3931"/>
                <a:gd name="T90" fmla="*/ 2392 h 239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accent2"/>
            </a:solidFill>
            <a:ln w="9525">
              <a:solidFill>
                <a:srgbClr val="000000"/>
              </a:solidFill>
              <a:round/>
              <a:headEnd/>
              <a:tailEnd/>
            </a:ln>
          </p:spPr>
          <p:txBody>
            <a:bodyPr anchor="ctr" anchorCtr="1"/>
            <a:lstStyle/>
            <a:p>
              <a:endParaRPr lang="zh-CN" altLang="en-US">
                <a:solidFill>
                  <a:schemeClr val="accent1"/>
                </a:solidFill>
              </a:endParaRPr>
            </a:p>
          </p:txBody>
        </p:sp>
      </p:grpSp>
      <p:pic>
        <p:nvPicPr>
          <p:cNvPr id="8" name="图片 7">
            <a:extLst>
              <a:ext uri="{FF2B5EF4-FFF2-40B4-BE49-F238E27FC236}">
                <a16:creationId xmlns:a16="http://schemas.microsoft.com/office/drawing/2014/main" id="{B82AC9D8-CA38-8836-6AEC-2C20521D9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419" y="1916832"/>
            <a:ext cx="8515161" cy="4643152"/>
          </a:xfrm>
          <a:prstGeom prst="rect">
            <a:avLst/>
          </a:prstGeom>
        </p:spPr>
      </p:pic>
    </p:spTree>
    <p:extLst>
      <p:ext uri="{BB962C8B-B14F-4D97-AF65-F5344CB8AC3E}">
        <p14:creationId xmlns:p14="http://schemas.microsoft.com/office/powerpoint/2010/main" val="248178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DC010E-8126-4A30-BEBD-A11C57C00A0E}"/>
              </a:ext>
            </a:extLst>
          </p:cNvPr>
          <p:cNvSpPr/>
          <p:nvPr/>
        </p:nvSpPr>
        <p:spPr>
          <a:xfrm>
            <a:off x="0" y="0"/>
            <a:ext cx="12192000" cy="6858000"/>
          </a:xfrm>
          <a:prstGeom prst="rect">
            <a:avLst/>
          </a:prstGeom>
          <a:solidFill>
            <a:schemeClr val="accent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文本框 9">
            <a:extLst>
              <a:ext uri="{FF2B5EF4-FFF2-40B4-BE49-F238E27FC236}">
                <a16:creationId xmlns:a16="http://schemas.microsoft.com/office/drawing/2014/main" id="{5BC4C4B1-DB7F-48A3-831D-C15FA85C44DF}"/>
              </a:ext>
            </a:extLst>
          </p:cNvPr>
          <p:cNvSpPr txBox="1"/>
          <p:nvPr/>
        </p:nvSpPr>
        <p:spPr>
          <a:xfrm>
            <a:off x="3935760" y="3233331"/>
            <a:ext cx="5616624"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sym typeface="+mn-lt"/>
              </a:rPr>
              <a:t>Conclusions</a:t>
            </a:r>
            <a:endParaRPr kumimoji="0" lang="zh-CN" altLang="en-US" sz="54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mn-lt"/>
            </a:endParaRPr>
          </a:p>
        </p:txBody>
      </p:sp>
      <p:sp>
        <p:nvSpPr>
          <p:cNvPr id="7" name="矩形 6">
            <a:extLst>
              <a:ext uri="{FF2B5EF4-FFF2-40B4-BE49-F238E27FC236}">
                <a16:creationId xmlns:a16="http://schemas.microsoft.com/office/drawing/2014/main" id="{34E3F6A1-77DD-43EB-9ECF-9674F8A1C598}"/>
              </a:ext>
            </a:extLst>
          </p:cNvPr>
          <p:cNvSpPr/>
          <p:nvPr/>
        </p:nvSpPr>
        <p:spPr>
          <a:xfrm>
            <a:off x="739631" y="0"/>
            <a:ext cx="2644239" cy="4581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文本框 9">
            <a:extLst>
              <a:ext uri="{FF2B5EF4-FFF2-40B4-BE49-F238E27FC236}">
                <a16:creationId xmlns:a16="http://schemas.microsoft.com/office/drawing/2014/main" id="{064F080C-3BA2-40EB-8140-0D9D7DF4F67F}"/>
              </a:ext>
            </a:extLst>
          </p:cNvPr>
          <p:cNvSpPr txBox="1"/>
          <p:nvPr/>
        </p:nvSpPr>
        <p:spPr>
          <a:xfrm>
            <a:off x="807046" y="1487425"/>
            <a:ext cx="2509407" cy="22159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1" i="0" u="none" strike="noStrike" kern="1200" cap="none" spc="0" normalizeH="0" baseline="0" noProof="0" dirty="0">
                <a:ln>
                  <a:noFill/>
                </a:ln>
                <a:solidFill>
                  <a:srgbClr val="0A714F"/>
                </a:solidFill>
                <a:effectLst/>
                <a:uLnTx/>
                <a:uFillTx/>
                <a:cs typeface="+mn-ea"/>
                <a:sym typeface="+mn-lt"/>
              </a:rPr>
              <a:t>04</a:t>
            </a:r>
            <a:endParaRPr kumimoji="0" lang="zh-CN" altLang="en-US" sz="13800" b="1" i="0" u="none" strike="noStrike" kern="1200" cap="none" spc="0" normalizeH="0" baseline="0" noProof="0" dirty="0">
              <a:ln>
                <a:noFill/>
              </a:ln>
              <a:solidFill>
                <a:srgbClr val="0A714F"/>
              </a:solidFill>
              <a:effectLst/>
              <a:uLnTx/>
              <a:uFillTx/>
              <a:cs typeface="+mn-ea"/>
              <a:sym typeface="+mn-lt"/>
            </a:endParaRPr>
          </a:p>
        </p:txBody>
      </p:sp>
      <p:cxnSp>
        <p:nvCxnSpPr>
          <p:cNvPr id="9" name="直接连接符 8">
            <a:extLst>
              <a:ext uri="{FF2B5EF4-FFF2-40B4-BE49-F238E27FC236}">
                <a16:creationId xmlns:a16="http://schemas.microsoft.com/office/drawing/2014/main" id="{C091F20A-9FA1-4EFB-A0D0-D330DE681F27}"/>
              </a:ext>
            </a:extLst>
          </p:cNvPr>
          <p:cNvCxnSpPr>
            <a:cxnSpLocks/>
          </p:cNvCxnSpPr>
          <p:nvPr/>
        </p:nvCxnSpPr>
        <p:spPr>
          <a:xfrm>
            <a:off x="739631" y="4012854"/>
            <a:ext cx="2644239"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ADF0BA4-36AB-4CA9-96C7-7EEFAFEE8EB8}"/>
              </a:ext>
            </a:extLst>
          </p:cNvPr>
          <p:cNvCxnSpPr>
            <a:cxnSpLocks/>
          </p:cNvCxnSpPr>
          <p:nvPr/>
        </p:nvCxnSpPr>
        <p:spPr>
          <a:xfrm>
            <a:off x="739631" y="4159158"/>
            <a:ext cx="2644239"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图形 10">
            <a:extLst>
              <a:ext uri="{FF2B5EF4-FFF2-40B4-BE49-F238E27FC236}">
                <a16:creationId xmlns:a16="http://schemas.microsoft.com/office/drawing/2014/main" id="{237DC598-7C55-41D0-BBC9-AD8C34BF52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32925" y="228970"/>
            <a:ext cx="2753371" cy="783684"/>
          </a:xfrm>
          <a:prstGeom prst="rect">
            <a:avLst/>
          </a:prstGeom>
        </p:spPr>
      </p:pic>
    </p:spTree>
    <p:extLst>
      <p:ext uri="{BB962C8B-B14F-4D97-AF65-F5344CB8AC3E}">
        <p14:creationId xmlns:p14="http://schemas.microsoft.com/office/powerpoint/2010/main" val="359150629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7">
            <a:extLst>
              <a:ext uri="{FF2B5EF4-FFF2-40B4-BE49-F238E27FC236}">
                <a16:creationId xmlns:a16="http://schemas.microsoft.com/office/drawing/2014/main" id="{B4B1CE30-14B3-A203-F405-50F1CAFD3D48}"/>
              </a:ext>
            </a:extLst>
          </p:cNvPr>
          <p:cNvSpPr txBox="1">
            <a:spLocks noChangeArrowheads="1"/>
          </p:cNvSpPr>
          <p:nvPr/>
        </p:nvSpPr>
        <p:spPr bwMode="auto">
          <a:xfrm>
            <a:off x="839417" y="106362"/>
            <a:ext cx="2664296"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chemeClr val="bg1"/>
                </a:solidFill>
              </a:rPr>
              <a:t>Conclusions</a:t>
            </a:r>
            <a:endParaRPr lang="zh-CN" altLang="en-US" b="1" dirty="0">
              <a:solidFill>
                <a:schemeClr val="bg1"/>
              </a:solidFill>
            </a:endParaRPr>
          </a:p>
        </p:txBody>
      </p:sp>
      <p:grpSp>
        <p:nvGrpSpPr>
          <p:cNvPr id="15" name="组合 14">
            <a:extLst>
              <a:ext uri="{FF2B5EF4-FFF2-40B4-BE49-F238E27FC236}">
                <a16:creationId xmlns:a16="http://schemas.microsoft.com/office/drawing/2014/main" id="{4A1374C4-A408-E2FC-91B6-50A9F6503FC5}"/>
              </a:ext>
            </a:extLst>
          </p:cNvPr>
          <p:cNvGrpSpPr/>
          <p:nvPr/>
        </p:nvGrpSpPr>
        <p:grpSpPr>
          <a:xfrm>
            <a:off x="191416" y="173295"/>
            <a:ext cx="648000" cy="648000"/>
            <a:chOff x="9932791" y="2007210"/>
            <a:chExt cx="1279525" cy="1279525"/>
          </a:xfrm>
        </p:grpSpPr>
        <p:sp>
          <p:nvSpPr>
            <p:cNvPr id="16" name="椭圆 15">
              <a:extLst>
                <a:ext uri="{FF2B5EF4-FFF2-40B4-BE49-F238E27FC236}">
                  <a16:creationId xmlns:a16="http://schemas.microsoft.com/office/drawing/2014/main" id="{531AA69C-6212-E64C-6ABA-97E61DAE9D1C}"/>
                </a:ext>
              </a:extLst>
            </p:cNvPr>
            <p:cNvSpPr/>
            <p:nvPr/>
          </p:nvSpPr>
          <p:spPr bwMode="auto">
            <a:xfrm>
              <a:off x="9932791" y="2007210"/>
              <a:ext cx="1279525" cy="1279525"/>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7" name="椭圆 16">
              <a:extLst>
                <a:ext uri="{FF2B5EF4-FFF2-40B4-BE49-F238E27FC236}">
                  <a16:creationId xmlns:a16="http://schemas.microsoft.com/office/drawing/2014/main" id="{60FB2967-ED0A-D649-12BC-D33434ECB9EC}"/>
                </a:ext>
              </a:extLst>
            </p:cNvPr>
            <p:cNvSpPr/>
            <p:nvPr/>
          </p:nvSpPr>
          <p:spPr bwMode="auto">
            <a:xfrm>
              <a:off x="10020103" y="2094522"/>
              <a:ext cx="1104900" cy="11049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8" name="KSO_Shape">
              <a:extLst>
                <a:ext uri="{FF2B5EF4-FFF2-40B4-BE49-F238E27FC236}">
                  <a16:creationId xmlns:a16="http://schemas.microsoft.com/office/drawing/2014/main" id="{34ABF45B-CA7A-FBD5-8B73-D3352E4EE469}"/>
                </a:ext>
              </a:extLst>
            </p:cNvPr>
            <p:cNvSpPr>
              <a:spLocks noChangeArrowheads="1"/>
            </p:cNvSpPr>
            <p:nvPr/>
          </p:nvSpPr>
          <p:spPr bwMode="auto">
            <a:xfrm>
              <a:off x="10252561" y="2326462"/>
              <a:ext cx="639984" cy="640269"/>
            </a:xfrm>
            <a:custGeom>
              <a:avLst/>
              <a:gdLst>
                <a:gd name="T0" fmla="*/ 2147483646 w 3927"/>
                <a:gd name="T1" fmla="*/ 2147483646 h 3928"/>
                <a:gd name="T2" fmla="*/ 2147483646 w 3927"/>
                <a:gd name="T3" fmla="*/ 2147483646 h 3928"/>
                <a:gd name="T4" fmla="*/ 2147483646 w 3927"/>
                <a:gd name="T5" fmla="*/ 2147483646 h 3928"/>
                <a:gd name="T6" fmla="*/ 2147483646 w 3927"/>
                <a:gd name="T7" fmla="*/ 2147483646 h 3928"/>
                <a:gd name="T8" fmla="*/ 2147483646 w 3927"/>
                <a:gd name="T9" fmla="*/ 2147483646 h 3928"/>
                <a:gd name="T10" fmla="*/ 2147483646 w 3927"/>
                <a:gd name="T11" fmla="*/ 2147483646 h 3928"/>
                <a:gd name="T12" fmla="*/ 2147483646 w 3927"/>
                <a:gd name="T13" fmla="*/ 2147483646 h 3928"/>
                <a:gd name="T14" fmla="*/ 2147483646 w 3927"/>
                <a:gd name="T15" fmla="*/ 2147483646 h 3928"/>
                <a:gd name="T16" fmla="*/ 2147483646 w 3927"/>
                <a:gd name="T17" fmla="*/ 2147483646 h 3928"/>
                <a:gd name="T18" fmla="*/ 2147483646 w 3927"/>
                <a:gd name="T19" fmla="*/ 2147483646 h 3928"/>
                <a:gd name="T20" fmla="*/ 2147483646 w 3927"/>
                <a:gd name="T21" fmla="*/ 2147483646 h 3928"/>
                <a:gd name="T22" fmla="*/ 2147483646 w 3927"/>
                <a:gd name="T23" fmla="*/ 2147483646 h 3928"/>
                <a:gd name="T24" fmla="*/ 2147483646 w 3927"/>
                <a:gd name="T25" fmla="*/ 2147483646 h 3928"/>
                <a:gd name="T26" fmla="*/ 2147483646 w 3927"/>
                <a:gd name="T27" fmla="*/ 2147483646 h 3928"/>
                <a:gd name="T28" fmla="*/ 2147483646 w 3927"/>
                <a:gd name="T29" fmla="*/ 2147483646 h 3928"/>
                <a:gd name="T30" fmla="*/ 2147483646 w 3927"/>
                <a:gd name="T31" fmla="*/ 2147483646 h 3928"/>
                <a:gd name="T32" fmla="*/ 2147483646 w 3927"/>
                <a:gd name="T33" fmla="*/ 2147483646 h 3928"/>
                <a:gd name="T34" fmla="*/ 2147483646 w 3927"/>
                <a:gd name="T35" fmla="*/ 2147483646 h 3928"/>
                <a:gd name="T36" fmla="*/ 2147483646 w 3927"/>
                <a:gd name="T37" fmla="*/ 2147483646 h 3928"/>
                <a:gd name="T38" fmla="*/ 2147483646 w 3927"/>
                <a:gd name="T39" fmla="*/ 2147483646 h 3928"/>
                <a:gd name="T40" fmla="*/ 2147483646 w 3927"/>
                <a:gd name="T41" fmla="*/ 2147483646 h 3928"/>
                <a:gd name="T42" fmla="*/ 2147483646 w 3927"/>
                <a:gd name="T43" fmla="*/ 2147483646 h 3928"/>
                <a:gd name="T44" fmla="*/ 2147483646 w 3927"/>
                <a:gd name="T45" fmla="*/ 2147483646 h 3928"/>
                <a:gd name="T46" fmla="*/ 2147483646 w 3927"/>
                <a:gd name="T47" fmla="*/ 2147483646 h 3928"/>
                <a:gd name="T48" fmla="*/ 2147483646 w 3927"/>
                <a:gd name="T49" fmla="*/ 2147483646 h 3928"/>
                <a:gd name="T50" fmla="*/ 2147483646 w 3927"/>
                <a:gd name="T51" fmla="*/ 2147483646 h 3928"/>
                <a:gd name="T52" fmla="*/ 2147483646 w 3927"/>
                <a:gd name="T53" fmla="*/ 2147483646 h 3928"/>
                <a:gd name="T54" fmla="*/ 0 w 3927"/>
                <a:gd name="T55" fmla="*/ 2147483646 h 3928"/>
                <a:gd name="T56" fmla="*/ 0 w 3927"/>
                <a:gd name="T57" fmla="*/ 2147483646 h 3928"/>
                <a:gd name="T58" fmla="*/ 2147483646 w 3927"/>
                <a:gd name="T59" fmla="*/ 2147483646 h 3928"/>
                <a:gd name="T60" fmla="*/ 2147483646 w 3927"/>
                <a:gd name="T61" fmla="*/ 2147483646 h 3928"/>
                <a:gd name="T62" fmla="*/ 2147483646 w 3927"/>
                <a:gd name="T63" fmla="*/ 2147483646 h 3928"/>
                <a:gd name="T64" fmla="*/ 2147483646 w 3927"/>
                <a:gd name="T65" fmla="*/ 2147483646 h 39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27"/>
                <a:gd name="T100" fmla="*/ 0 h 3928"/>
                <a:gd name="T101" fmla="*/ 3927 w 3927"/>
                <a:gd name="T102" fmla="*/ 3928 h 39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solidFill>
                  <a:schemeClr val="accent1"/>
                </a:solidFill>
              </a:endParaRPr>
            </a:p>
          </p:txBody>
        </p:sp>
      </p:grpSp>
      <p:grpSp>
        <p:nvGrpSpPr>
          <p:cNvPr id="19" name="组合 18">
            <a:extLst>
              <a:ext uri="{FF2B5EF4-FFF2-40B4-BE49-F238E27FC236}">
                <a16:creationId xmlns:a16="http://schemas.microsoft.com/office/drawing/2014/main" id="{A2655136-FDEE-E3AD-E7DF-14A79A9DCEFA}"/>
              </a:ext>
            </a:extLst>
          </p:cNvPr>
          <p:cNvGrpSpPr/>
          <p:nvPr/>
        </p:nvGrpSpPr>
        <p:grpSpPr>
          <a:xfrm>
            <a:off x="892672" y="1945863"/>
            <a:ext cx="10406657" cy="4129823"/>
            <a:chOff x="950773" y="1949701"/>
            <a:chExt cx="10406657" cy="4129823"/>
          </a:xfrm>
        </p:grpSpPr>
        <p:sp>
          <p:nvSpPr>
            <p:cNvPr id="20" name="矩形: 圆角 19">
              <a:extLst>
                <a:ext uri="{FF2B5EF4-FFF2-40B4-BE49-F238E27FC236}">
                  <a16:creationId xmlns:a16="http://schemas.microsoft.com/office/drawing/2014/main" id="{0F5DC336-504F-8052-FA72-2322A650A905}"/>
                </a:ext>
              </a:extLst>
            </p:cNvPr>
            <p:cNvSpPr>
              <a:spLocks/>
            </p:cNvSpPr>
            <p:nvPr/>
          </p:nvSpPr>
          <p:spPr>
            <a:xfrm>
              <a:off x="1258895" y="2216610"/>
              <a:ext cx="10098535" cy="3862914"/>
            </a:xfrm>
            <a:prstGeom prst="roundRect">
              <a:avLst>
                <a:gd name="adj" fmla="val 10745"/>
              </a:avLst>
            </a:prstGeom>
            <a:solidFill>
              <a:schemeClr val="bg1"/>
            </a:solidFill>
            <a:ln>
              <a:noFill/>
            </a:ln>
            <a:effectLst>
              <a:outerShdw blurRad="635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文本框 20">
              <a:extLst>
                <a:ext uri="{FF2B5EF4-FFF2-40B4-BE49-F238E27FC236}">
                  <a16:creationId xmlns:a16="http://schemas.microsoft.com/office/drawing/2014/main" id="{07D35F19-DC0A-69FB-EF9E-CDE6ECEC7815}"/>
                </a:ext>
              </a:extLst>
            </p:cNvPr>
            <p:cNvSpPr txBox="1"/>
            <p:nvPr>
              <p:custDataLst>
                <p:tags r:id="rId1"/>
              </p:custDataLst>
            </p:nvPr>
          </p:nvSpPr>
          <p:spPr>
            <a:xfrm>
              <a:off x="950773" y="1949701"/>
              <a:ext cx="616245" cy="533818"/>
            </a:xfrm>
            <a:custGeom>
              <a:avLst/>
              <a:gdLst/>
              <a:ahLst/>
              <a:cxnLst/>
              <a:rect l="l" t="t" r="r" b="b"/>
              <a:pathLst>
                <a:path w="512592" h="444029">
                  <a:moveTo>
                    <a:pt x="461442" y="0"/>
                  </a:moveTo>
                  <a:lnTo>
                    <a:pt x="512592" y="96859"/>
                  </a:lnTo>
                  <a:cubicBezTo>
                    <a:pt x="470874" y="116449"/>
                    <a:pt x="442034" y="135948"/>
                    <a:pt x="426072" y="155356"/>
                  </a:cubicBezTo>
                  <a:cubicBezTo>
                    <a:pt x="410110" y="174764"/>
                    <a:pt x="401222" y="197709"/>
                    <a:pt x="399409" y="224191"/>
                  </a:cubicBezTo>
                  <a:lnTo>
                    <a:pt x="512592" y="224191"/>
                  </a:lnTo>
                  <a:lnTo>
                    <a:pt x="512592" y="444029"/>
                  </a:lnTo>
                  <a:lnTo>
                    <a:pt x="275886" y="444029"/>
                  </a:lnTo>
                  <a:lnTo>
                    <a:pt x="275886" y="261738"/>
                  </a:lnTo>
                  <a:cubicBezTo>
                    <a:pt x="275886" y="194626"/>
                    <a:pt x="289853" y="141661"/>
                    <a:pt x="317786" y="102845"/>
                  </a:cubicBezTo>
                  <a:cubicBezTo>
                    <a:pt x="345719" y="64029"/>
                    <a:pt x="393604" y="29747"/>
                    <a:pt x="461442" y="0"/>
                  </a:cubicBezTo>
                  <a:close/>
                  <a:moveTo>
                    <a:pt x="185557" y="0"/>
                  </a:moveTo>
                  <a:lnTo>
                    <a:pt x="236707" y="96859"/>
                  </a:lnTo>
                  <a:cubicBezTo>
                    <a:pt x="194989" y="116449"/>
                    <a:pt x="166149" y="135948"/>
                    <a:pt x="150187" y="155356"/>
                  </a:cubicBezTo>
                  <a:cubicBezTo>
                    <a:pt x="134225" y="174764"/>
                    <a:pt x="125337" y="197709"/>
                    <a:pt x="123523" y="224191"/>
                  </a:cubicBezTo>
                  <a:lnTo>
                    <a:pt x="236707" y="224191"/>
                  </a:lnTo>
                  <a:lnTo>
                    <a:pt x="236707" y="444029"/>
                  </a:lnTo>
                  <a:lnTo>
                    <a:pt x="0" y="444029"/>
                  </a:lnTo>
                  <a:lnTo>
                    <a:pt x="0" y="261738"/>
                  </a:lnTo>
                  <a:cubicBezTo>
                    <a:pt x="0" y="194626"/>
                    <a:pt x="13967" y="141661"/>
                    <a:pt x="41900" y="102845"/>
                  </a:cubicBezTo>
                  <a:cubicBezTo>
                    <a:pt x="69833" y="64029"/>
                    <a:pt x="117719" y="29747"/>
                    <a:pt x="18555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800" b="0" i="0" u="none" strike="noStrike" kern="1200" cap="none" spc="0" normalizeH="0" baseline="0" noProof="0" dirty="0">
                <a:ln>
                  <a:noFill/>
                </a:ln>
                <a:solidFill>
                  <a:prstClr val="black"/>
                </a:solidFill>
                <a:effectLst/>
                <a:uLnTx/>
                <a:uFillTx/>
                <a:cs typeface="+mn-ea"/>
                <a:sym typeface="+mn-lt"/>
              </a:endParaRPr>
            </a:p>
          </p:txBody>
        </p:sp>
        <p:sp>
          <p:nvSpPr>
            <p:cNvPr id="22" name="矩形 21">
              <a:extLst>
                <a:ext uri="{FF2B5EF4-FFF2-40B4-BE49-F238E27FC236}">
                  <a16:creationId xmlns:a16="http://schemas.microsoft.com/office/drawing/2014/main" id="{B4989810-32BE-DF13-B263-D32B8B509F56}"/>
                </a:ext>
              </a:extLst>
            </p:cNvPr>
            <p:cNvSpPr/>
            <p:nvPr/>
          </p:nvSpPr>
          <p:spPr>
            <a:xfrm>
              <a:off x="10002568" y="5844144"/>
              <a:ext cx="930537" cy="1192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4" name="文本框 9">
            <a:extLst>
              <a:ext uri="{FF2B5EF4-FFF2-40B4-BE49-F238E27FC236}">
                <a16:creationId xmlns:a16="http://schemas.microsoft.com/office/drawing/2014/main" id="{0C089A1A-AEFD-B634-FC0C-EAA5D0BF0097}"/>
              </a:ext>
            </a:extLst>
          </p:cNvPr>
          <p:cNvSpPr txBox="1"/>
          <p:nvPr/>
        </p:nvSpPr>
        <p:spPr>
          <a:xfrm>
            <a:off x="1697042" y="2393730"/>
            <a:ext cx="9414162" cy="33303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200000"/>
              </a:lnSpc>
              <a:buFont typeface="Wingdings" panose="05000000000000000000" pitchFamily="2" charset="2"/>
              <a:buChar char="n"/>
              <a:defRPr/>
            </a:pPr>
            <a:r>
              <a:rPr lang="en-US" altLang="zh-CN">
                <a:latin typeface="Arial" panose="020B0604020202020204" pitchFamily="34" charset="0"/>
                <a:cs typeface="Arial" panose="020B0604020202020204" pitchFamily="34" charset="0"/>
                <a:sym typeface="+mn-lt"/>
              </a:rPr>
              <a:t>A DCGM is built and a method of the coupling of multiple environmental factors is proposed. </a:t>
            </a:r>
          </a:p>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n"/>
              <a:tabLst/>
              <a:defRPr/>
            </a:pPr>
            <a:r>
              <a:rPr lang="en-US" altLang="zh-CN">
                <a:latin typeface="Arial" panose="020B0604020202020204" pitchFamily="34" charset="0"/>
                <a:cs typeface="Arial" panose="020B0604020202020204" pitchFamily="34" charset="0"/>
                <a:sym typeface="+mn-lt"/>
              </a:rPr>
              <a:t>The prototype of real-time online modeling IoT system of vegetable seedlings is designed. </a:t>
            </a:r>
          </a:p>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n"/>
              <a:tabLst/>
              <a:defRPr/>
            </a:pPr>
            <a:r>
              <a:rPr lang="en-US" altLang="zh-CN">
                <a:latin typeface="Arial" panose="020B0604020202020204" pitchFamily="34" charset="0"/>
                <a:cs typeface="Arial" panose="020B0604020202020204" pitchFamily="34" charset="0"/>
                <a:sym typeface="+mn-lt"/>
              </a:rPr>
              <a:t>The feasibility and accuracy of the growth model were verified by taking the vegetable seedling growth model as an example.</a:t>
            </a:r>
            <a:endParaRPr lang="en-US" altLang="zh-CN" dirty="0">
              <a:latin typeface="Arial" panose="020B0604020202020204" pitchFamily="34" charset="0"/>
              <a:cs typeface="Arial" panose="020B0604020202020204" pitchFamily="34" charset="0"/>
              <a:sym typeface="+mn-lt"/>
            </a:endParaRPr>
          </a:p>
        </p:txBody>
      </p:sp>
    </p:spTree>
    <p:extLst>
      <p:ext uri="{BB962C8B-B14F-4D97-AF65-F5344CB8AC3E}">
        <p14:creationId xmlns:p14="http://schemas.microsoft.com/office/powerpoint/2010/main" val="9719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1C176B5A-349B-4EAB-A740-D5E8AE2C4661}"/>
              </a:ext>
            </a:extLst>
          </p:cNvPr>
          <p:cNvSpPr/>
          <p:nvPr/>
        </p:nvSpPr>
        <p:spPr>
          <a:xfrm>
            <a:off x="751111" y="1595166"/>
            <a:ext cx="11090275" cy="4175850"/>
          </a:xfrm>
          <a:prstGeom prst="roundRect">
            <a:avLst>
              <a:gd name="adj" fmla="val 10745"/>
            </a:avLst>
          </a:prstGeom>
          <a:solidFill>
            <a:schemeClr val="bg1"/>
          </a:solidFill>
          <a:ln>
            <a:noFill/>
          </a:ln>
          <a:effectLst>
            <a:outerShdw blurRad="635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14" name="任意多边形: 形状 13">
            <a:extLst>
              <a:ext uri="{FF2B5EF4-FFF2-40B4-BE49-F238E27FC236}">
                <a16:creationId xmlns:a16="http://schemas.microsoft.com/office/drawing/2014/main" id="{40CB1859-768B-417D-B533-0E38481B240D}"/>
              </a:ext>
            </a:extLst>
          </p:cNvPr>
          <p:cNvSpPr/>
          <p:nvPr/>
        </p:nvSpPr>
        <p:spPr>
          <a:xfrm>
            <a:off x="781805" y="1595166"/>
            <a:ext cx="4608511" cy="4175850"/>
          </a:xfrm>
          <a:custGeom>
            <a:avLst/>
            <a:gdLst>
              <a:gd name="connsiteX0" fmla="*/ 448695 w 5130855"/>
              <a:gd name="connsiteY0" fmla="*/ 0 h 4175850"/>
              <a:gd name="connsiteX1" fmla="*/ 1139755 w 5130855"/>
              <a:gd name="connsiteY1" fmla="*/ 0 h 4175850"/>
              <a:gd name="connsiteX2" fmla="*/ 1876359 w 5130855"/>
              <a:gd name="connsiteY2" fmla="*/ 0 h 4175850"/>
              <a:gd name="connsiteX3" fmla="*/ 4459619 w 5130855"/>
              <a:gd name="connsiteY3" fmla="*/ 0 h 4175850"/>
              <a:gd name="connsiteX4" fmla="*/ 5130855 w 5130855"/>
              <a:gd name="connsiteY4" fmla="*/ 4175850 h 4175850"/>
              <a:gd name="connsiteX5" fmla="*/ 1876359 w 5130855"/>
              <a:gd name="connsiteY5" fmla="*/ 4175850 h 4175850"/>
              <a:gd name="connsiteX6" fmla="*/ 1139755 w 5130855"/>
              <a:gd name="connsiteY6" fmla="*/ 4175850 h 4175850"/>
              <a:gd name="connsiteX7" fmla="*/ 448695 w 5130855"/>
              <a:gd name="connsiteY7" fmla="*/ 4175850 h 4175850"/>
              <a:gd name="connsiteX8" fmla="*/ 0 w 5130855"/>
              <a:gd name="connsiteY8" fmla="*/ 3727155 h 4175850"/>
              <a:gd name="connsiteX9" fmla="*/ 0 w 5130855"/>
              <a:gd name="connsiteY9" fmla="*/ 448695 h 4175850"/>
              <a:gd name="connsiteX10" fmla="*/ 448695 w 5130855"/>
              <a:gd name="connsiteY10" fmla="*/ 0 h 417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30855" h="4175850">
                <a:moveTo>
                  <a:pt x="448695" y="0"/>
                </a:moveTo>
                <a:lnTo>
                  <a:pt x="1139755" y="0"/>
                </a:lnTo>
                <a:lnTo>
                  <a:pt x="1876359" y="0"/>
                </a:lnTo>
                <a:lnTo>
                  <a:pt x="4459619" y="0"/>
                </a:lnTo>
                <a:lnTo>
                  <a:pt x="5130855" y="4175850"/>
                </a:lnTo>
                <a:lnTo>
                  <a:pt x="1876359" y="4175850"/>
                </a:lnTo>
                <a:lnTo>
                  <a:pt x="1139755" y="4175850"/>
                </a:lnTo>
                <a:lnTo>
                  <a:pt x="448695" y="4175850"/>
                </a:lnTo>
                <a:cubicBezTo>
                  <a:pt x="200888" y="4175850"/>
                  <a:pt x="0" y="3974962"/>
                  <a:pt x="0" y="3727155"/>
                </a:cubicBezTo>
                <a:lnTo>
                  <a:pt x="0" y="448695"/>
                </a:lnTo>
                <a:cubicBezTo>
                  <a:pt x="0" y="200888"/>
                  <a:pt x="200888" y="0"/>
                  <a:pt x="448695" y="0"/>
                </a:cubicBezTo>
                <a:close/>
              </a:path>
            </a:pathLst>
          </a:custGeom>
          <a:blipFill dpi="0" rotWithShape="1">
            <a:blip r:embed="rId3"/>
            <a:srcRect/>
            <a:stretch>
              <a:fillRect/>
            </a:stretch>
          </a:blipFill>
          <a:ln>
            <a:noFill/>
          </a:ln>
          <a:effectLst>
            <a:outerShdw blurRad="635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15" name="矩形: 圆角 14">
            <a:extLst>
              <a:ext uri="{FF2B5EF4-FFF2-40B4-BE49-F238E27FC236}">
                <a16:creationId xmlns:a16="http://schemas.microsoft.com/office/drawing/2014/main" id="{9DCF1DE2-E5B7-4C34-808F-C20FDA11E828}"/>
              </a:ext>
            </a:extLst>
          </p:cNvPr>
          <p:cNvSpPr/>
          <p:nvPr/>
        </p:nvSpPr>
        <p:spPr>
          <a:xfrm>
            <a:off x="334963" y="401198"/>
            <a:ext cx="1232055" cy="35482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文本框 9">
            <a:extLst>
              <a:ext uri="{FF2B5EF4-FFF2-40B4-BE49-F238E27FC236}">
                <a16:creationId xmlns:a16="http://schemas.microsoft.com/office/drawing/2014/main" id="{1281F8F7-A66F-438C-8019-DE306C4D3907}"/>
              </a:ext>
            </a:extLst>
          </p:cNvPr>
          <p:cNvSpPr txBox="1"/>
          <p:nvPr/>
        </p:nvSpPr>
        <p:spPr>
          <a:xfrm>
            <a:off x="402350" y="409334"/>
            <a:ext cx="1097281" cy="338554"/>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accent1"/>
                </a:solidFill>
                <a:cs typeface="+mn-ea"/>
                <a:sym typeface="+mn-lt"/>
              </a:rPr>
              <a:t>Content</a:t>
            </a:r>
            <a:endParaRPr kumimoji="0" lang="zh-CN" altLang="en-US" sz="1600" b="1" i="0" u="none" strike="noStrike" kern="1200" cap="none" spc="0" normalizeH="0" baseline="0" noProof="0" dirty="0">
              <a:ln>
                <a:noFill/>
              </a:ln>
              <a:solidFill>
                <a:schemeClr val="accent1"/>
              </a:solidFill>
              <a:effectLst/>
              <a:uLnTx/>
              <a:uFillTx/>
              <a:cs typeface="+mn-ea"/>
              <a:sym typeface="+mn-lt"/>
            </a:endParaRPr>
          </a:p>
        </p:txBody>
      </p:sp>
      <p:grpSp>
        <p:nvGrpSpPr>
          <p:cNvPr id="21" name="组合 20">
            <a:extLst>
              <a:ext uri="{FF2B5EF4-FFF2-40B4-BE49-F238E27FC236}">
                <a16:creationId xmlns:a16="http://schemas.microsoft.com/office/drawing/2014/main" id="{089BA7E4-E12E-40EB-8BFE-A65B971392B1}"/>
              </a:ext>
            </a:extLst>
          </p:cNvPr>
          <p:cNvGrpSpPr/>
          <p:nvPr/>
        </p:nvGrpSpPr>
        <p:grpSpPr>
          <a:xfrm>
            <a:off x="6528048" y="2420888"/>
            <a:ext cx="4176464" cy="461665"/>
            <a:chOff x="6164933" y="2700426"/>
            <a:chExt cx="4176464" cy="461665"/>
          </a:xfrm>
        </p:grpSpPr>
        <p:sp>
          <p:nvSpPr>
            <p:cNvPr id="19" name="文本框 9">
              <a:extLst>
                <a:ext uri="{FF2B5EF4-FFF2-40B4-BE49-F238E27FC236}">
                  <a16:creationId xmlns:a16="http://schemas.microsoft.com/office/drawing/2014/main" id="{E64810A8-2043-40D5-91E0-882F45690667}"/>
                </a:ext>
              </a:extLst>
            </p:cNvPr>
            <p:cNvSpPr txBox="1"/>
            <p:nvPr/>
          </p:nvSpPr>
          <p:spPr>
            <a:xfrm>
              <a:off x="6793229" y="2700426"/>
              <a:ext cx="3548168" cy="461665"/>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400" b="1">
                  <a:latin typeface="Arial" panose="020B0604020202020204" pitchFamily="34" charset="0"/>
                  <a:cs typeface="Arial" panose="020B0604020202020204" pitchFamily="34" charset="0"/>
                  <a:sym typeface="+mn-lt"/>
                </a:rPr>
                <a:t>Research Background</a:t>
              </a:r>
              <a:endParaRPr kumimoji="0" lang="zh-CN" altLang="en-US" sz="2400" b="1" i="0" u="none" strike="noStrike" kern="1200" cap="none" spc="0" normalizeH="0" baseline="0" noProof="0" dirty="0">
                <a:ln>
                  <a:noFill/>
                </a:ln>
                <a:effectLst/>
                <a:uLnTx/>
                <a:uFillTx/>
                <a:latin typeface="Arial" panose="020B0604020202020204" pitchFamily="34" charset="0"/>
                <a:cs typeface="Arial" panose="020B0604020202020204" pitchFamily="34" charset="0"/>
                <a:sym typeface="+mn-lt"/>
              </a:endParaRPr>
            </a:p>
          </p:txBody>
        </p:sp>
        <p:sp>
          <p:nvSpPr>
            <p:cNvPr id="20" name="文本框 9">
              <a:extLst>
                <a:ext uri="{FF2B5EF4-FFF2-40B4-BE49-F238E27FC236}">
                  <a16:creationId xmlns:a16="http://schemas.microsoft.com/office/drawing/2014/main" id="{0D306EFA-E796-437C-94AF-8B7C7CDC69B8}"/>
                </a:ext>
              </a:extLst>
            </p:cNvPr>
            <p:cNvSpPr txBox="1"/>
            <p:nvPr/>
          </p:nvSpPr>
          <p:spPr>
            <a:xfrm>
              <a:off x="6164933" y="2700426"/>
              <a:ext cx="628297" cy="461665"/>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accent1"/>
                  </a:solidFill>
                  <a:effectLst/>
                  <a:uLnTx/>
                  <a:uFillTx/>
                  <a:cs typeface="+mn-ea"/>
                  <a:sym typeface="+mn-lt"/>
                </a:rPr>
                <a:t>01</a:t>
              </a:r>
              <a:r>
                <a:rPr lang="en-US" altLang="zh-CN" sz="2400" b="1" dirty="0">
                  <a:solidFill>
                    <a:schemeClr val="accent1"/>
                  </a:solidFill>
                  <a:cs typeface="+mn-ea"/>
                  <a:sym typeface="+mn-lt"/>
                </a:rPr>
                <a:t>.</a:t>
              </a:r>
              <a:endParaRPr kumimoji="0" lang="zh-CN" altLang="en-US" sz="2400" b="1" i="0" u="none" strike="noStrike" kern="1200" cap="none" spc="0" normalizeH="0" baseline="0" noProof="0" dirty="0">
                <a:ln>
                  <a:noFill/>
                </a:ln>
                <a:solidFill>
                  <a:schemeClr val="accent1"/>
                </a:solidFill>
                <a:effectLst/>
                <a:uLnTx/>
                <a:uFillTx/>
                <a:cs typeface="+mn-ea"/>
                <a:sym typeface="+mn-lt"/>
              </a:endParaRPr>
            </a:p>
          </p:txBody>
        </p:sp>
      </p:grpSp>
      <p:grpSp>
        <p:nvGrpSpPr>
          <p:cNvPr id="22" name="组合 21">
            <a:extLst>
              <a:ext uri="{FF2B5EF4-FFF2-40B4-BE49-F238E27FC236}">
                <a16:creationId xmlns:a16="http://schemas.microsoft.com/office/drawing/2014/main" id="{100655EE-DDF4-4422-8009-DC6550002B01}"/>
              </a:ext>
            </a:extLst>
          </p:cNvPr>
          <p:cNvGrpSpPr/>
          <p:nvPr/>
        </p:nvGrpSpPr>
        <p:grpSpPr>
          <a:xfrm>
            <a:off x="6479332" y="3104481"/>
            <a:ext cx="4153172" cy="461665"/>
            <a:chOff x="6164933" y="2700426"/>
            <a:chExt cx="3841633" cy="461665"/>
          </a:xfrm>
        </p:grpSpPr>
        <p:sp>
          <p:nvSpPr>
            <p:cNvPr id="23" name="文本框 9">
              <a:extLst>
                <a:ext uri="{FF2B5EF4-FFF2-40B4-BE49-F238E27FC236}">
                  <a16:creationId xmlns:a16="http://schemas.microsoft.com/office/drawing/2014/main" id="{62B22409-CABC-4710-B2BF-2736EFB34993}"/>
                </a:ext>
              </a:extLst>
            </p:cNvPr>
            <p:cNvSpPr txBox="1"/>
            <p:nvPr/>
          </p:nvSpPr>
          <p:spPr>
            <a:xfrm>
              <a:off x="6793230" y="2700426"/>
              <a:ext cx="3213336" cy="461665"/>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400" b="1">
                  <a:latin typeface="Arial" panose="020B0604020202020204" pitchFamily="34" charset="0"/>
                  <a:cs typeface="Arial" panose="020B0604020202020204" pitchFamily="34" charset="0"/>
                  <a:sym typeface="+mn-lt"/>
                </a:rPr>
                <a:t>Research Methods</a:t>
              </a:r>
              <a:endParaRPr kumimoji="0" lang="zh-CN" altLang="en-US" sz="2400" b="1" i="0" u="none" strike="noStrike" kern="1200" cap="none" spc="0" normalizeH="0" baseline="0" noProof="0" dirty="0">
                <a:ln>
                  <a:noFill/>
                </a:ln>
                <a:effectLst/>
                <a:uLnTx/>
                <a:uFillTx/>
                <a:latin typeface="Arial" panose="020B0604020202020204" pitchFamily="34" charset="0"/>
                <a:cs typeface="Arial" panose="020B0604020202020204" pitchFamily="34" charset="0"/>
                <a:sym typeface="+mn-lt"/>
              </a:endParaRPr>
            </a:p>
          </p:txBody>
        </p:sp>
        <p:sp>
          <p:nvSpPr>
            <p:cNvPr id="24" name="文本框 9">
              <a:extLst>
                <a:ext uri="{FF2B5EF4-FFF2-40B4-BE49-F238E27FC236}">
                  <a16:creationId xmlns:a16="http://schemas.microsoft.com/office/drawing/2014/main" id="{6ACF6DCE-1DE4-469C-9413-E459CB6B5EDA}"/>
                </a:ext>
              </a:extLst>
            </p:cNvPr>
            <p:cNvSpPr txBox="1"/>
            <p:nvPr/>
          </p:nvSpPr>
          <p:spPr>
            <a:xfrm>
              <a:off x="6164933" y="2700426"/>
              <a:ext cx="628297" cy="461665"/>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accent1"/>
                  </a:solidFill>
                  <a:effectLst/>
                  <a:uLnTx/>
                  <a:uFillTx/>
                  <a:cs typeface="+mn-ea"/>
                  <a:sym typeface="+mn-lt"/>
                </a:rPr>
                <a:t>02</a:t>
              </a:r>
              <a:r>
                <a:rPr lang="en-US" altLang="zh-CN" sz="2400" b="1" dirty="0">
                  <a:solidFill>
                    <a:schemeClr val="accent1"/>
                  </a:solidFill>
                  <a:cs typeface="+mn-ea"/>
                  <a:sym typeface="+mn-lt"/>
                </a:rPr>
                <a:t>.</a:t>
              </a:r>
              <a:endParaRPr kumimoji="0" lang="zh-CN" altLang="en-US" sz="2400" b="1" i="0" u="none" strike="noStrike" kern="1200" cap="none" spc="0" normalizeH="0" baseline="0" noProof="0" dirty="0">
                <a:ln>
                  <a:noFill/>
                </a:ln>
                <a:solidFill>
                  <a:schemeClr val="accent1"/>
                </a:solidFill>
                <a:effectLst/>
                <a:uLnTx/>
                <a:uFillTx/>
                <a:cs typeface="+mn-ea"/>
                <a:sym typeface="+mn-lt"/>
              </a:endParaRPr>
            </a:p>
          </p:txBody>
        </p:sp>
      </p:grpSp>
      <p:grpSp>
        <p:nvGrpSpPr>
          <p:cNvPr id="25" name="组合 24">
            <a:extLst>
              <a:ext uri="{FF2B5EF4-FFF2-40B4-BE49-F238E27FC236}">
                <a16:creationId xmlns:a16="http://schemas.microsoft.com/office/drawing/2014/main" id="{869F5816-0295-488D-93E7-8687C3726929}"/>
              </a:ext>
            </a:extLst>
          </p:cNvPr>
          <p:cNvGrpSpPr/>
          <p:nvPr/>
        </p:nvGrpSpPr>
        <p:grpSpPr>
          <a:xfrm>
            <a:off x="6510342" y="3788074"/>
            <a:ext cx="4482202" cy="461665"/>
            <a:chOff x="6164933" y="2700426"/>
            <a:chExt cx="4482202" cy="461665"/>
          </a:xfrm>
        </p:grpSpPr>
        <p:sp>
          <p:nvSpPr>
            <p:cNvPr id="26" name="文本框 9">
              <a:extLst>
                <a:ext uri="{FF2B5EF4-FFF2-40B4-BE49-F238E27FC236}">
                  <a16:creationId xmlns:a16="http://schemas.microsoft.com/office/drawing/2014/main" id="{20CB5385-B18E-42CC-837F-4938CC5CF933}"/>
                </a:ext>
              </a:extLst>
            </p:cNvPr>
            <p:cNvSpPr txBox="1"/>
            <p:nvPr/>
          </p:nvSpPr>
          <p:spPr>
            <a:xfrm>
              <a:off x="6793229" y="2700426"/>
              <a:ext cx="3853906" cy="461665"/>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400" b="1">
                  <a:latin typeface="Arial" panose="020B0604020202020204" pitchFamily="34" charset="0"/>
                  <a:cs typeface="Arial" panose="020B0604020202020204" pitchFamily="34" charset="0"/>
                  <a:sym typeface="+mn-lt"/>
                </a:rPr>
                <a:t>Prototype</a:t>
              </a:r>
              <a:r>
                <a:rPr lang="zh-CN" altLang="en-US" sz="2400" b="1">
                  <a:latin typeface="Arial" panose="020B0604020202020204" pitchFamily="34" charset="0"/>
                  <a:cs typeface="Arial" panose="020B0604020202020204" pitchFamily="34" charset="0"/>
                  <a:sym typeface="+mn-lt"/>
                </a:rPr>
                <a:t> </a:t>
              </a:r>
              <a:r>
                <a:rPr lang="en-US" altLang="zh-CN" sz="2400" b="1">
                  <a:latin typeface="Arial" panose="020B0604020202020204" pitchFamily="34" charset="0"/>
                  <a:cs typeface="Arial" panose="020B0604020202020204" pitchFamily="34" charset="0"/>
                  <a:sym typeface="+mn-lt"/>
                </a:rPr>
                <a:t>Experiments</a:t>
              </a:r>
              <a:endParaRPr kumimoji="0" lang="zh-CN" altLang="en-US" sz="2400" b="1" i="0" u="none" strike="noStrike" kern="1200" cap="none" spc="0" normalizeH="0" baseline="0" noProof="0" dirty="0">
                <a:ln>
                  <a:noFill/>
                </a:ln>
                <a:effectLst/>
                <a:uLnTx/>
                <a:uFillTx/>
                <a:latin typeface="Arial" panose="020B0604020202020204" pitchFamily="34" charset="0"/>
                <a:cs typeface="Arial" panose="020B0604020202020204" pitchFamily="34" charset="0"/>
                <a:sym typeface="+mn-lt"/>
              </a:endParaRPr>
            </a:p>
          </p:txBody>
        </p:sp>
        <p:sp>
          <p:nvSpPr>
            <p:cNvPr id="27" name="文本框 9">
              <a:extLst>
                <a:ext uri="{FF2B5EF4-FFF2-40B4-BE49-F238E27FC236}">
                  <a16:creationId xmlns:a16="http://schemas.microsoft.com/office/drawing/2014/main" id="{1453FCCB-4366-420E-AA32-B07928D31C43}"/>
                </a:ext>
              </a:extLst>
            </p:cNvPr>
            <p:cNvSpPr txBox="1"/>
            <p:nvPr/>
          </p:nvSpPr>
          <p:spPr>
            <a:xfrm>
              <a:off x="6164933" y="2700426"/>
              <a:ext cx="628297" cy="461665"/>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accent1"/>
                  </a:solidFill>
                  <a:effectLst/>
                  <a:uLnTx/>
                  <a:uFillTx/>
                  <a:cs typeface="+mn-ea"/>
                  <a:sym typeface="+mn-lt"/>
                </a:rPr>
                <a:t>03</a:t>
              </a:r>
              <a:r>
                <a:rPr lang="en-US" altLang="zh-CN" sz="2400" b="1" dirty="0">
                  <a:solidFill>
                    <a:schemeClr val="accent1"/>
                  </a:solidFill>
                  <a:cs typeface="+mn-ea"/>
                  <a:sym typeface="+mn-lt"/>
                </a:rPr>
                <a:t>.</a:t>
              </a:r>
              <a:endParaRPr kumimoji="0" lang="zh-CN" altLang="en-US" sz="2400" b="1" i="0" u="none" strike="noStrike" kern="1200" cap="none" spc="0" normalizeH="0" baseline="0" noProof="0" dirty="0">
                <a:ln>
                  <a:noFill/>
                </a:ln>
                <a:solidFill>
                  <a:schemeClr val="accent1"/>
                </a:solidFill>
                <a:effectLst/>
                <a:uLnTx/>
                <a:uFillTx/>
                <a:cs typeface="+mn-ea"/>
                <a:sym typeface="+mn-lt"/>
              </a:endParaRPr>
            </a:p>
          </p:txBody>
        </p:sp>
      </p:grpSp>
      <p:grpSp>
        <p:nvGrpSpPr>
          <p:cNvPr id="28" name="组合 27">
            <a:extLst>
              <a:ext uri="{FF2B5EF4-FFF2-40B4-BE49-F238E27FC236}">
                <a16:creationId xmlns:a16="http://schemas.microsoft.com/office/drawing/2014/main" id="{184BD796-1ABC-4718-9944-A4A84F7590D9}"/>
              </a:ext>
            </a:extLst>
          </p:cNvPr>
          <p:cNvGrpSpPr/>
          <p:nvPr/>
        </p:nvGrpSpPr>
        <p:grpSpPr>
          <a:xfrm>
            <a:off x="6496869" y="4471667"/>
            <a:ext cx="2839491" cy="461665"/>
            <a:chOff x="6164933" y="2700426"/>
            <a:chExt cx="2839491" cy="461665"/>
          </a:xfrm>
        </p:grpSpPr>
        <p:sp>
          <p:nvSpPr>
            <p:cNvPr id="29" name="文本框 9">
              <a:extLst>
                <a:ext uri="{FF2B5EF4-FFF2-40B4-BE49-F238E27FC236}">
                  <a16:creationId xmlns:a16="http://schemas.microsoft.com/office/drawing/2014/main" id="{7853AEBC-E382-435B-B7ED-82CDA7CCC10B}"/>
                </a:ext>
              </a:extLst>
            </p:cNvPr>
            <p:cNvSpPr txBox="1"/>
            <p:nvPr/>
          </p:nvSpPr>
          <p:spPr>
            <a:xfrm>
              <a:off x="6793229" y="2700426"/>
              <a:ext cx="2211195" cy="461665"/>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400" b="1">
                  <a:latin typeface="Arial" panose="020B0604020202020204" pitchFamily="34" charset="0"/>
                  <a:cs typeface="Arial" panose="020B0604020202020204" pitchFamily="34" charset="0"/>
                  <a:sym typeface="+mn-lt"/>
                </a:rPr>
                <a:t>Conclusions</a:t>
              </a:r>
              <a:endParaRPr kumimoji="0" lang="zh-CN" altLang="en-US" sz="2400" b="1" i="0" u="none" strike="noStrike" kern="1200" cap="none" spc="0" normalizeH="0" baseline="0" noProof="0" dirty="0">
                <a:ln>
                  <a:noFill/>
                </a:ln>
                <a:effectLst/>
                <a:uLnTx/>
                <a:uFillTx/>
                <a:latin typeface="Arial" panose="020B0604020202020204" pitchFamily="34" charset="0"/>
                <a:cs typeface="Arial" panose="020B0604020202020204" pitchFamily="34" charset="0"/>
                <a:sym typeface="+mn-lt"/>
              </a:endParaRPr>
            </a:p>
          </p:txBody>
        </p:sp>
        <p:sp>
          <p:nvSpPr>
            <p:cNvPr id="30" name="文本框 9">
              <a:extLst>
                <a:ext uri="{FF2B5EF4-FFF2-40B4-BE49-F238E27FC236}">
                  <a16:creationId xmlns:a16="http://schemas.microsoft.com/office/drawing/2014/main" id="{7988CBB0-52F8-4693-AE00-F1CAC8C5C710}"/>
                </a:ext>
              </a:extLst>
            </p:cNvPr>
            <p:cNvSpPr txBox="1"/>
            <p:nvPr/>
          </p:nvSpPr>
          <p:spPr>
            <a:xfrm>
              <a:off x="6164933" y="2700426"/>
              <a:ext cx="628297" cy="461665"/>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accent1"/>
                  </a:solidFill>
                  <a:effectLst/>
                  <a:uLnTx/>
                  <a:uFillTx/>
                  <a:cs typeface="+mn-ea"/>
                  <a:sym typeface="+mn-lt"/>
                </a:rPr>
                <a:t>04</a:t>
              </a:r>
              <a:r>
                <a:rPr lang="en-US" altLang="zh-CN" sz="2400" b="1" dirty="0">
                  <a:solidFill>
                    <a:schemeClr val="accent1"/>
                  </a:solidFill>
                  <a:cs typeface="+mn-ea"/>
                  <a:sym typeface="+mn-lt"/>
                </a:rPr>
                <a:t>.</a:t>
              </a:r>
              <a:endParaRPr kumimoji="0" lang="zh-CN" altLang="en-US" sz="2400" b="1" i="0" u="none" strike="noStrike" kern="1200" cap="none" spc="0" normalizeH="0" baseline="0" noProof="0" dirty="0">
                <a:ln>
                  <a:noFill/>
                </a:ln>
                <a:solidFill>
                  <a:schemeClr val="accent1"/>
                </a:solidFill>
                <a:effectLst/>
                <a:uLnTx/>
                <a:uFillTx/>
                <a:cs typeface="+mn-ea"/>
                <a:sym typeface="+mn-lt"/>
              </a:endParaRPr>
            </a:p>
          </p:txBody>
        </p:sp>
      </p:grpSp>
    </p:spTree>
    <p:extLst>
      <p:ext uri="{BB962C8B-B14F-4D97-AF65-F5344CB8AC3E}">
        <p14:creationId xmlns:p14="http://schemas.microsoft.com/office/powerpoint/2010/main" val="1348620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a:extLst>
              <a:ext uri="{FF2B5EF4-FFF2-40B4-BE49-F238E27FC236}">
                <a16:creationId xmlns:a16="http://schemas.microsoft.com/office/drawing/2014/main" id="{DABDD00D-F6F5-41E7-B3B3-080E44696EA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3134" r="13134"/>
          <a:stretch>
            <a:fillRect/>
          </a:stretch>
        </p:blipFill>
        <p:spPr>
          <a:xfrm>
            <a:off x="9144000" y="6445"/>
            <a:ext cx="3048000" cy="2325688"/>
          </a:xfrm>
        </p:spPr>
      </p:pic>
      <p:pic>
        <p:nvPicPr>
          <p:cNvPr id="22" name="图片占位符 21" descr="围栏里的篮球&#10;&#10;描述已自动生成">
            <a:extLst>
              <a:ext uri="{FF2B5EF4-FFF2-40B4-BE49-F238E27FC236}">
                <a16:creationId xmlns:a16="http://schemas.microsoft.com/office/drawing/2014/main" id="{31E37B3C-244B-4324-9F5F-6D491178886E}"/>
              </a:ext>
            </a:extLst>
          </p:cNvPr>
          <p:cNvPicPr>
            <a:picLocks noGrp="1" noChangeAspect="1"/>
          </p:cNvPicPr>
          <p:nvPr>
            <p:ph type="pic" sz="quarter" idx="10"/>
          </p:nvPr>
        </p:nvPicPr>
        <p:blipFill>
          <a:blip r:embed="rId4" cstate="screen">
            <a:extLst>
              <a:ext uri="{28A0092B-C50C-407E-A947-70E740481C1C}">
                <a14:useLocalDpi xmlns:a14="http://schemas.microsoft.com/office/drawing/2010/main"/>
              </a:ext>
            </a:extLst>
          </a:blip>
          <a:srcRect/>
          <a:stretch>
            <a:fillRect/>
          </a:stretch>
        </p:blipFill>
        <p:spPr/>
      </p:pic>
      <p:pic>
        <p:nvPicPr>
          <p:cNvPr id="28" name="图片占位符 27" descr="图片包含 户外, 建筑, 大, 船&#10;&#10;描述已自动生成">
            <a:extLst>
              <a:ext uri="{FF2B5EF4-FFF2-40B4-BE49-F238E27FC236}">
                <a16:creationId xmlns:a16="http://schemas.microsoft.com/office/drawing/2014/main" id="{097D8DB7-CC9E-4445-B740-F10408A1AB5E}"/>
              </a:ext>
            </a:extLst>
          </p:cNvPr>
          <p:cNvPicPr>
            <a:picLocks noGrp="1" noChangeAspect="1"/>
          </p:cNvPicPr>
          <p:nvPr>
            <p:ph type="pic" sz="quarter" idx="11"/>
          </p:nvPr>
        </p:nvPicPr>
        <p:blipFill>
          <a:blip r:embed="rId5">
            <a:extLst>
              <a:ext uri="{28A0092B-C50C-407E-A947-70E740481C1C}">
                <a14:useLocalDpi xmlns:a14="http://schemas.microsoft.com/office/drawing/2010/main"/>
              </a:ext>
            </a:extLst>
          </a:blip>
          <a:srcRect/>
          <a:stretch>
            <a:fillRect/>
          </a:stretch>
        </p:blipFill>
        <p:spPr/>
      </p:pic>
      <p:pic>
        <p:nvPicPr>
          <p:cNvPr id="24" name="图片占位符 23" descr="建筑的摆设布局&#10;&#10;描述已自动生成">
            <a:extLst>
              <a:ext uri="{FF2B5EF4-FFF2-40B4-BE49-F238E27FC236}">
                <a16:creationId xmlns:a16="http://schemas.microsoft.com/office/drawing/2014/main" id="{3606DE48-FB2E-4D90-A56D-EA9C00A114EC}"/>
              </a:ext>
            </a:extLst>
          </p:cNvPr>
          <p:cNvPicPr>
            <a:picLocks noGrp="1" noChangeAspect="1"/>
          </p:cNvPicPr>
          <p:nvPr>
            <p:ph type="pic" sz="quarter" idx="14"/>
          </p:nvPr>
        </p:nvPicPr>
        <p:blipFill>
          <a:blip r:embed="rId6" cstate="screen">
            <a:extLst>
              <a:ext uri="{28A0092B-C50C-407E-A947-70E740481C1C}">
                <a14:useLocalDpi xmlns:a14="http://schemas.microsoft.com/office/drawing/2010/main"/>
              </a:ext>
            </a:extLst>
          </a:blip>
          <a:srcRect/>
          <a:stretch>
            <a:fillRect/>
          </a:stretch>
        </p:blipFill>
        <p:spPr/>
      </p:pic>
      <p:pic>
        <p:nvPicPr>
          <p:cNvPr id="30" name="图片占位符 29" descr="城市的风景&#10;&#10;描述已自动生成">
            <a:extLst>
              <a:ext uri="{FF2B5EF4-FFF2-40B4-BE49-F238E27FC236}">
                <a16:creationId xmlns:a16="http://schemas.microsoft.com/office/drawing/2014/main" id="{E0FD9AD1-8776-4E4F-A97A-CB19740D572C}"/>
              </a:ext>
            </a:extLst>
          </p:cNvPr>
          <p:cNvPicPr>
            <a:picLocks noGrp="1" noChangeAspect="1"/>
          </p:cNvPicPr>
          <p:nvPr>
            <p:ph type="pic" sz="quarter" idx="15"/>
          </p:nvPr>
        </p:nvPicPr>
        <p:blipFill>
          <a:blip r:embed="rId7" cstate="screen">
            <a:extLst>
              <a:ext uri="{28A0092B-C50C-407E-A947-70E740481C1C}">
                <a14:useLocalDpi xmlns:a14="http://schemas.microsoft.com/office/drawing/2010/main"/>
              </a:ext>
            </a:extLst>
          </a:blip>
          <a:srcRect/>
          <a:stretch>
            <a:fillRect/>
          </a:stretch>
        </p:blipFill>
        <p:spPr/>
      </p:pic>
      <p:pic>
        <p:nvPicPr>
          <p:cNvPr id="48" name="图片占位符 47" descr="建筑的摆设布局&#10;&#10;描述已自动生成">
            <a:extLst>
              <a:ext uri="{FF2B5EF4-FFF2-40B4-BE49-F238E27FC236}">
                <a16:creationId xmlns:a16="http://schemas.microsoft.com/office/drawing/2014/main" id="{A543B7D2-9953-4C5E-9531-F6BA27FB61B9}"/>
              </a:ext>
            </a:extLst>
          </p:cNvPr>
          <p:cNvPicPr>
            <a:picLocks noGrp="1" noChangeAspect="1"/>
          </p:cNvPicPr>
          <p:nvPr>
            <p:ph type="pic" sz="quarter" idx="17"/>
          </p:nvPr>
        </p:nvPicPr>
        <p:blipFill>
          <a:blip r:embed="rId8">
            <a:extLst>
              <a:ext uri="{28A0092B-C50C-407E-A947-70E740481C1C}">
                <a14:useLocalDpi xmlns:a14="http://schemas.microsoft.com/office/drawing/2010/main"/>
              </a:ext>
            </a:extLst>
          </a:blip>
          <a:srcRect/>
          <a:stretch>
            <a:fillRect/>
          </a:stretch>
        </p:blipFill>
        <p:spPr/>
      </p:pic>
      <p:pic>
        <p:nvPicPr>
          <p:cNvPr id="26" name="图片占位符 25" descr="图片包含 户外, 游戏机, 人们, 街道&#10;&#10;描述已自动生成">
            <a:extLst>
              <a:ext uri="{FF2B5EF4-FFF2-40B4-BE49-F238E27FC236}">
                <a16:creationId xmlns:a16="http://schemas.microsoft.com/office/drawing/2014/main" id="{E41720DD-B6BE-40CC-8BBE-6DB83152C4ED}"/>
              </a:ext>
            </a:extLst>
          </p:cNvPr>
          <p:cNvPicPr>
            <a:picLocks noGrp="1" noChangeAspect="1"/>
          </p:cNvPicPr>
          <p:nvPr>
            <p:ph type="pic" sz="quarter" idx="18"/>
          </p:nvPr>
        </p:nvPicPr>
        <p:blipFill>
          <a:blip r:embed="rId9" cstate="screen">
            <a:extLst>
              <a:ext uri="{28A0092B-C50C-407E-A947-70E740481C1C}">
                <a14:useLocalDpi xmlns:a14="http://schemas.microsoft.com/office/drawing/2010/main"/>
              </a:ext>
            </a:extLst>
          </a:blip>
          <a:srcRect/>
          <a:stretch>
            <a:fillRect/>
          </a:stretch>
        </p:blipFill>
        <p:spPr/>
      </p:pic>
      <p:pic>
        <p:nvPicPr>
          <p:cNvPr id="32" name="图片占位符 31" descr="图片包含 户外, 建筑, 雪, 覆盖&#10;&#10;描述已自动生成">
            <a:extLst>
              <a:ext uri="{FF2B5EF4-FFF2-40B4-BE49-F238E27FC236}">
                <a16:creationId xmlns:a16="http://schemas.microsoft.com/office/drawing/2014/main" id="{346A0683-1783-4D72-A570-3099922D3F82}"/>
              </a:ext>
            </a:extLst>
          </p:cNvPr>
          <p:cNvPicPr>
            <a:picLocks noGrp="1" noChangeAspect="1"/>
          </p:cNvPicPr>
          <p:nvPr>
            <p:ph type="pic" sz="quarter" idx="19"/>
          </p:nvPr>
        </p:nvPicPr>
        <p:blipFill>
          <a:blip r:embed="rId10">
            <a:extLst>
              <a:ext uri="{28A0092B-C50C-407E-A947-70E740481C1C}">
                <a14:useLocalDpi xmlns:a14="http://schemas.microsoft.com/office/drawing/2010/main"/>
              </a:ext>
            </a:extLst>
          </a:blip>
          <a:srcRect/>
          <a:stretch>
            <a:fillRect/>
          </a:stretch>
        </p:blipFill>
        <p:spPr/>
      </p:pic>
      <p:pic>
        <p:nvPicPr>
          <p:cNvPr id="44" name="图片占位符 43" descr="树林前的花园&#10;&#10;描述已自动生成">
            <a:extLst>
              <a:ext uri="{FF2B5EF4-FFF2-40B4-BE49-F238E27FC236}">
                <a16:creationId xmlns:a16="http://schemas.microsoft.com/office/drawing/2014/main" id="{9B23A461-7176-441D-B792-692E318EBA64}"/>
              </a:ext>
            </a:extLst>
          </p:cNvPr>
          <p:cNvPicPr>
            <a:picLocks noGrp="1" noChangeAspect="1"/>
          </p:cNvPicPr>
          <p:nvPr>
            <p:ph type="pic" sz="quarter" idx="20"/>
          </p:nvPr>
        </p:nvPicPr>
        <p:blipFill>
          <a:blip r:embed="rId11" cstate="screen">
            <a:extLst>
              <a:ext uri="{28A0092B-C50C-407E-A947-70E740481C1C}">
                <a14:useLocalDpi xmlns:a14="http://schemas.microsoft.com/office/drawing/2010/main"/>
              </a:ext>
            </a:extLst>
          </a:blip>
          <a:srcRect/>
          <a:stretch>
            <a:fillRect/>
          </a:stretch>
        </p:blipFill>
        <p:spPr/>
      </p:pic>
      <p:pic>
        <p:nvPicPr>
          <p:cNvPr id="42" name="图片占位符 41" descr="建筑与房屋的城市空拍图&#10;&#10;描述已自动生成">
            <a:extLst>
              <a:ext uri="{FF2B5EF4-FFF2-40B4-BE49-F238E27FC236}">
                <a16:creationId xmlns:a16="http://schemas.microsoft.com/office/drawing/2014/main" id="{27822621-6726-4152-A42D-AEAD91EB1BE5}"/>
              </a:ext>
            </a:extLst>
          </p:cNvPr>
          <p:cNvPicPr>
            <a:picLocks noGrp="1" noChangeAspect="1"/>
          </p:cNvPicPr>
          <p:nvPr>
            <p:ph type="pic" sz="quarter" idx="12"/>
          </p:nvPr>
        </p:nvPicPr>
        <p:blipFill>
          <a:blip r:embed="rId12" cstate="screen">
            <a:extLst>
              <a:ext uri="{28A0092B-C50C-407E-A947-70E740481C1C}">
                <a14:useLocalDpi xmlns:a14="http://schemas.microsoft.com/office/drawing/2010/main"/>
              </a:ext>
            </a:extLst>
          </a:blip>
          <a:srcRect/>
          <a:stretch>
            <a:fillRect/>
          </a:stretch>
        </p:blipFill>
        <p:spPr/>
      </p:pic>
      <p:pic>
        <p:nvPicPr>
          <p:cNvPr id="54" name="图片占位符 53" descr="草地上有许多树&#10;&#10;描述已自动生成">
            <a:extLst>
              <a:ext uri="{FF2B5EF4-FFF2-40B4-BE49-F238E27FC236}">
                <a16:creationId xmlns:a16="http://schemas.microsoft.com/office/drawing/2014/main" id="{D6E79112-3B46-47BD-B662-ADC9A230B658}"/>
              </a:ext>
            </a:extLst>
          </p:cNvPr>
          <p:cNvPicPr>
            <a:picLocks noGrp="1" noChangeAspect="1"/>
          </p:cNvPicPr>
          <p:nvPr>
            <p:ph type="pic" sz="quarter" idx="21"/>
          </p:nvPr>
        </p:nvPicPr>
        <p:blipFill>
          <a:blip r:embed="rId13">
            <a:extLst>
              <a:ext uri="{28A0092B-C50C-407E-A947-70E740481C1C}">
                <a14:useLocalDpi xmlns:a14="http://schemas.microsoft.com/office/drawing/2010/main"/>
              </a:ext>
            </a:extLst>
          </a:blip>
          <a:srcRect/>
          <a:stretch>
            <a:fillRect/>
          </a:stretch>
        </p:blipFill>
        <p:spPr/>
      </p:pic>
      <p:pic>
        <p:nvPicPr>
          <p:cNvPr id="58" name="图片占位符 57" descr="草地上的大树&#10;&#10;描述已自动生成">
            <a:extLst>
              <a:ext uri="{FF2B5EF4-FFF2-40B4-BE49-F238E27FC236}">
                <a16:creationId xmlns:a16="http://schemas.microsoft.com/office/drawing/2014/main" id="{FA8F9200-72E2-4507-ACC9-0A64046548F7}"/>
              </a:ext>
            </a:extLst>
          </p:cNvPr>
          <p:cNvPicPr>
            <a:picLocks noGrp="1" noChangeAspect="1"/>
          </p:cNvPicPr>
          <p:nvPr>
            <p:ph type="pic" sz="quarter" idx="16"/>
          </p:nvPr>
        </p:nvPicPr>
        <p:blipFill>
          <a:blip r:embed="rId14" cstate="screen">
            <a:extLst>
              <a:ext uri="{28A0092B-C50C-407E-A947-70E740481C1C}">
                <a14:useLocalDpi xmlns:a14="http://schemas.microsoft.com/office/drawing/2010/main"/>
              </a:ext>
            </a:extLst>
          </a:blip>
          <a:srcRect/>
          <a:stretch>
            <a:fillRect/>
          </a:stretch>
        </p:blipFill>
        <p:spPr/>
      </p:pic>
      <p:sp>
        <p:nvSpPr>
          <p:cNvPr id="59" name="矩形 58">
            <a:extLst>
              <a:ext uri="{FF2B5EF4-FFF2-40B4-BE49-F238E27FC236}">
                <a16:creationId xmlns:a16="http://schemas.microsoft.com/office/drawing/2014/main" id="{A18B00FD-1306-40EE-81E7-237C82C216E4}"/>
              </a:ext>
            </a:extLst>
          </p:cNvPr>
          <p:cNvSpPr/>
          <p:nvPr/>
        </p:nvSpPr>
        <p:spPr>
          <a:xfrm>
            <a:off x="7787" y="-1"/>
            <a:ext cx="12192000" cy="6974733"/>
          </a:xfrm>
          <a:prstGeom prst="rect">
            <a:avLst/>
          </a:prstGeom>
          <a:solidFill>
            <a:srgbClr val="0A714F">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62" name="文本框 61">
            <a:extLst>
              <a:ext uri="{FF2B5EF4-FFF2-40B4-BE49-F238E27FC236}">
                <a16:creationId xmlns:a16="http://schemas.microsoft.com/office/drawing/2014/main" id="{8E60F207-3715-45C3-9E17-0A3E71166665}"/>
              </a:ext>
            </a:extLst>
          </p:cNvPr>
          <p:cNvSpPr txBox="1"/>
          <p:nvPr/>
        </p:nvSpPr>
        <p:spPr>
          <a:xfrm>
            <a:off x="1607472" y="2932331"/>
            <a:ext cx="8992629"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0" b="1">
                <a:solidFill>
                  <a:prstClr val="white"/>
                </a:solidFill>
                <a:cs typeface="+mn-ea"/>
                <a:sym typeface="+mn-lt"/>
              </a:rPr>
              <a:t>Thanks</a:t>
            </a:r>
            <a:endParaRPr kumimoji="0" lang="zh-CN" altLang="en-US" sz="8000" b="1" i="0" u="none" strike="noStrike" kern="1200" cap="none" spc="0" normalizeH="0" baseline="0" noProof="0" dirty="0">
              <a:ln>
                <a:noFill/>
              </a:ln>
              <a:solidFill>
                <a:prstClr val="white"/>
              </a:solidFill>
              <a:effectLst/>
              <a:uLnTx/>
              <a:uFillTx/>
              <a:cs typeface="+mn-ea"/>
              <a:sym typeface="+mn-lt"/>
            </a:endParaRPr>
          </a:p>
        </p:txBody>
      </p:sp>
      <p:pic>
        <p:nvPicPr>
          <p:cNvPr id="29" name="图形 28">
            <a:extLst>
              <a:ext uri="{FF2B5EF4-FFF2-40B4-BE49-F238E27FC236}">
                <a16:creationId xmlns:a16="http://schemas.microsoft.com/office/drawing/2014/main" id="{CBDC6116-C0B6-492E-A5BA-4B031AB24BA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10026" y="1023297"/>
            <a:ext cx="2753371" cy="783684"/>
          </a:xfrm>
          <a:prstGeom prst="rect">
            <a:avLst/>
          </a:prstGeom>
        </p:spPr>
      </p:pic>
    </p:spTree>
    <p:extLst>
      <p:ext uri="{BB962C8B-B14F-4D97-AF65-F5344CB8AC3E}">
        <p14:creationId xmlns:p14="http://schemas.microsoft.com/office/powerpoint/2010/main" val="138627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DC010E-8126-4A30-BEBD-A11C57C00A0E}"/>
              </a:ext>
            </a:extLst>
          </p:cNvPr>
          <p:cNvSpPr/>
          <p:nvPr/>
        </p:nvSpPr>
        <p:spPr>
          <a:xfrm>
            <a:off x="0" y="-905"/>
            <a:ext cx="12192000" cy="6858000"/>
          </a:xfrm>
          <a:prstGeom prst="rect">
            <a:avLst/>
          </a:prstGeom>
          <a:solidFill>
            <a:schemeClr val="accent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文本框 9">
            <a:extLst>
              <a:ext uri="{FF2B5EF4-FFF2-40B4-BE49-F238E27FC236}">
                <a16:creationId xmlns:a16="http://schemas.microsoft.com/office/drawing/2014/main" id="{5BC4C4B1-DB7F-48A3-831D-C15FA85C44DF}"/>
              </a:ext>
            </a:extLst>
          </p:cNvPr>
          <p:cNvSpPr txBox="1"/>
          <p:nvPr/>
        </p:nvSpPr>
        <p:spPr>
          <a:xfrm>
            <a:off x="3863752" y="3235828"/>
            <a:ext cx="7704856"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sym typeface="+mn-lt"/>
              </a:rPr>
              <a:t>Research Background</a:t>
            </a:r>
            <a:endParaRPr kumimoji="0" lang="zh-CN" altLang="en-US" sz="54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mn-lt"/>
            </a:endParaRPr>
          </a:p>
        </p:txBody>
      </p:sp>
      <p:sp>
        <p:nvSpPr>
          <p:cNvPr id="7" name="矩形 6">
            <a:extLst>
              <a:ext uri="{FF2B5EF4-FFF2-40B4-BE49-F238E27FC236}">
                <a16:creationId xmlns:a16="http://schemas.microsoft.com/office/drawing/2014/main" id="{34E3F6A1-77DD-43EB-9ECF-9674F8A1C598}"/>
              </a:ext>
            </a:extLst>
          </p:cNvPr>
          <p:cNvSpPr/>
          <p:nvPr/>
        </p:nvSpPr>
        <p:spPr>
          <a:xfrm>
            <a:off x="739631" y="0"/>
            <a:ext cx="2644239" cy="4581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9">
            <a:extLst>
              <a:ext uri="{FF2B5EF4-FFF2-40B4-BE49-F238E27FC236}">
                <a16:creationId xmlns:a16="http://schemas.microsoft.com/office/drawing/2014/main" id="{064F080C-3BA2-40EB-8140-0D9D7DF4F67F}"/>
              </a:ext>
            </a:extLst>
          </p:cNvPr>
          <p:cNvSpPr txBox="1"/>
          <p:nvPr/>
        </p:nvSpPr>
        <p:spPr>
          <a:xfrm>
            <a:off x="807046" y="1487425"/>
            <a:ext cx="2509407" cy="22159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1" i="0" u="none" strike="noStrike" kern="1200" cap="none" spc="0" normalizeH="0" baseline="0" noProof="0" dirty="0">
                <a:ln>
                  <a:noFill/>
                </a:ln>
                <a:solidFill>
                  <a:schemeClr val="accent1"/>
                </a:solidFill>
                <a:effectLst/>
                <a:uLnTx/>
                <a:uFillTx/>
                <a:cs typeface="+mn-ea"/>
                <a:sym typeface="+mn-lt"/>
              </a:rPr>
              <a:t>01</a:t>
            </a:r>
            <a:endParaRPr kumimoji="0" lang="zh-CN" altLang="en-US" sz="13800" b="1" i="0" u="none" strike="noStrike" kern="1200" cap="none" spc="0" normalizeH="0" baseline="0" noProof="0" dirty="0">
              <a:ln>
                <a:noFill/>
              </a:ln>
              <a:solidFill>
                <a:schemeClr val="accent1"/>
              </a:solidFill>
              <a:effectLst/>
              <a:uLnTx/>
              <a:uFillTx/>
              <a:cs typeface="+mn-ea"/>
              <a:sym typeface="+mn-lt"/>
            </a:endParaRPr>
          </a:p>
        </p:txBody>
      </p:sp>
      <p:cxnSp>
        <p:nvCxnSpPr>
          <p:cNvPr id="9" name="直接连接符 8">
            <a:extLst>
              <a:ext uri="{FF2B5EF4-FFF2-40B4-BE49-F238E27FC236}">
                <a16:creationId xmlns:a16="http://schemas.microsoft.com/office/drawing/2014/main" id="{C091F20A-9FA1-4EFB-A0D0-D330DE681F27}"/>
              </a:ext>
            </a:extLst>
          </p:cNvPr>
          <p:cNvCxnSpPr>
            <a:cxnSpLocks/>
          </p:cNvCxnSpPr>
          <p:nvPr/>
        </p:nvCxnSpPr>
        <p:spPr>
          <a:xfrm>
            <a:off x="739631" y="4012854"/>
            <a:ext cx="2644239"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ADF0BA4-36AB-4CA9-96C7-7EEFAFEE8EB8}"/>
              </a:ext>
            </a:extLst>
          </p:cNvPr>
          <p:cNvCxnSpPr>
            <a:cxnSpLocks/>
          </p:cNvCxnSpPr>
          <p:nvPr/>
        </p:nvCxnSpPr>
        <p:spPr>
          <a:xfrm>
            <a:off x="739631" y="4159158"/>
            <a:ext cx="2644239"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图形 10">
            <a:extLst>
              <a:ext uri="{FF2B5EF4-FFF2-40B4-BE49-F238E27FC236}">
                <a16:creationId xmlns:a16="http://schemas.microsoft.com/office/drawing/2014/main" id="{CEE8B968-6D98-4572-AE02-DBB54B2BFC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32925" y="228970"/>
            <a:ext cx="2753371" cy="783684"/>
          </a:xfrm>
          <a:prstGeom prst="rect">
            <a:avLst/>
          </a:prstGeom>
        </p:spPr>
      </p:pic>
    </p:spTree>
    <p:extLst>
      <p:ext uri="{BB962C8B-B14F-4D97-AF65-F5344CB8AC3E}">
        <p14:creationId xmlns:p14="http://schemas.microsoft.com/office/powerpoint/2010/main" val="3934813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3">
            <a:extLst>
              <a:ext uri="{FF2B5EF4-FFF2-40B4-BE49-F238E27FC236}">
                <a16:creationId xmlns:a16="http://schemas.microsoft.com/office/drawing/2014/main" id="{FCA384E4-3955-9358-09E0-A582E652D818}"/>
              </a:ext>
            </a:extLst>
          </p:cNvPr>
          <p:cNvGrpSpPr>
            <a:grpSpLocks/>
          </p:cNvGrpSpPr>
          <p:nvPr/>
        </p:nvGrpSpPr>
        <p:grpSpPr bwMode="auto">
          <a:xfrm>
            <a:off x="103731" y="188459"/>
            <a:ext cx="639763" cy="638175"/>
            <a:chOff x="1131485" y="2234042"/>
            <a:chExt cx="1607261" cy="1607262"/>
          </a:xfrm>
        </p:grpSpPr>
        <p:sp>
          <p:nvSpPr>
            <p:cNvPr id="3" name="椭圆 2">
              <a:extLst>
                <a:ext uri="{FF2B5EF4-FFF2-40B4-BE49-F238E27FC236}">
                  <a16:creationId xmlns:a16="http://schemas.microsoft.com/office/drawing/2014/main" id="{7E5A5195-95D2-9F0E-FE86-BCF55EDEA46C}"/>
                </a:ext>
              </a:extLst>
            </p:cNvPr>
            <p:cNvSpPr/>
            <p:nvPr/>
          </p:nvSpPr>
          <p:spPr>
            <a:xfrm>
              <a:off x="1131485" y="2234042"/>
              <a:ext cx="1607261" cy="1607262"/>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4" name="椭圆 3">
              <a:extLst>
                <a:ext uri="{FF2B5EF4-FFF2-40B4-BE49-F238E27FC236}">
                  <a16:creationId xmlns:a16="http://schemas.microsoft.com/office/drawing/2014/main" id="{85320B90-8AEB-98FB-4BBB-F7906D0678C1}"/>
                </a:ext>
              </a:extLst>
            </p:cNvPr>
            <p:cNvSpPr/>
            <p:nvPr/>
          </p:nvSpPr>
          <p:spPr>
            <a:xfrm>
              <a:off x="1239169" y="2341991"/>
              <a:ext cx="1391895" cy="1391361"/>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5" name="KSO_Shape">
              <a:extLst>
                <a:ext uri="{FF2B5EF4-FFF2-40B4-BE49-F238E27FC236}">
                  <a16:creationId xmlns:a16="http://schemas.microsoft.com/office/drawing/2014/main" id="{E4E96AC1-64BB-E072-92A8-B4A4B5CA567F}"/>
                </a:ext>
              </a:extLst>
            </p:cNvPr>
            <p:cNvSpPr>
              <a:spLocks noChangeArrowheads="1"/>
            </p:cNvSpPr>
            <p:nvPr/>
          </p:nvSpPr>
          <p:spPr bwMode="auto">
            <a:xfrm>
              <a:off x="1480150" y="2597150"/>
              <a:ext cx="909932" cy="881046"/>
            </a:xfrm>
            <a:custGeom>
              <a:avLst/>
              <a:gdLst>
                <a:gd name="T0" fmla="*/ 1 w 8965002"/>
                <a:gd name="T1" fmla="*/ 0 h 8673857"/>
                <a:gd name="T2" fmla="*/ 1 w 8965002"/>
                <a:gd name="T3" fmla="*/ 0 h 8673857"/>
                <a:gd name="T4" fmla="*/ 1 w 8965002"/>
                <a:gd name="T5" fmla="*/ 1 h 8673857"/>
                <a:gd name="T6" fmla="*/ 1 w 8965002"/>
                <a:gd name="T7" fmla="*/ 1 h 8673857"/>
                <a:gd name="T8" fmla="*/ 1 w 8965002"/>
                <a:gd name="T9" fmla="*/ 1 h 8673857"/>
                <a:gd name="T10" fmla="*/ 1 w 8965002"/>
                <a:gd name="T11" fmla="*/ 1 h 8673857"/>
                <a:gd name="T12" fmla="*/ 1 w 8965002"/>
                <a:gd name="T13" fmla="*/ 1 h 8673857"/>
                <a:gd name="T14" fmla="*/ 1 w 8965002"/>
                <a:gd name="T15" fmla="*/ 1 h 8673857"/>
                <a:gd name="T16" fmla="*/ 1 w 8965002"/>
                <a:gd name="T17" fmla="*/ 1 h 8673857"/>
                <a:gd name="T18" fmla="*/ 1 w 8965002"/>
                <a:gd name="T19" fmla="*/ 1 h 8673857"/>
                <a:gd name="T20" fmla="*/ 0 w 8965002"/>
                <a:gd name="T21" fmla="*/ 1 h 8673857"/>
                <a:gd name="T22" fmla="*/ 0 w 8965002"/>
                <a:gd name="T23" fmla="*/ 1 h 8673857"/>
                <a:gd name="T24" fmla="*/ 0 w 8965002"/>
                <a:gd name="T25" fmla="*/ 1 h 8673857"/>
                <a:gd name="T26" fmla="*/ 0 w 8965002"/>
                <a:gd name="T27" fmla="*/ 1 h 8673857"/>
                <a:gd name="T28" fmla="*/ 0 w 8965002"/>
                <a:gd name="T29" fmla="*/ 1 h 8673857"/>
                <a:gd name="T30" fmla="*/ 0 w 8965002"/>
                <a:gd name="T31" fmla="*/ 1 h 8673857"/>
                <a:gd name="T32" fmla="*/ 0 w 8965002"/>
                <a:gd name="T33" fmla="*/ 1 h 8673857"/>
                <a:gd name="T34" fmla="*/ 1 w 8965002"/>
                <a:gd name="T35" fmla="*/ 1 h 8673857"/>
                <a:gd name="T36" fmla="*/ 1 w 8965002"/>
                <a:gd name="T37" fmla="*/ 1 h 8673857"/>
                <a:gd name="T38" fmla="*/ 1 w 8965002"/>
                <a:gd name="T39" fmla="*/ 1 h 8673857"/>
                <a:gd name="T40" fmla="*/ 1 w 8965002"/>
                <a:gd name="T41" fmla="*/ 0 h 8673857"/>
                <a:gd name="T42" fmla="*/ 1 w 8965002"/>
                <a:gd name="T43" fmla="*/ 0 h 8673857"/>
                <a:gd name="T44" fmla="*/ 1 w 8965002"/>
                <a:gd name="T45" fmla="*/ 0 h 8673857"/>
                <a:gd name="T46" fmla="*/ 1 w 8965002"/>
                <a:gd name="T47" fmla="*/ 0 h 8673857"/>
                <a:gd name="T48" fmla="*/ 1 w 8965002"/>
                <a:gd name="T49" fmla="*/ 0 h 8673857"/>
                <a:gd name="T50" fmla="*/ 1 w 8965002"/>
                <a:gd name="T51" fmla="*/ 1 h 8673857"/>
                <a:gd name="T52" fmla="*/ 0 w 8965002"/>
                <a:gd name="T53" fmla="*/ 1 h 8673857"/>
                <a:gd name="T54" fmla="*/ 0 w 8965002"/>
                <a:gd name="T55" fmla="*/ 1 h 8673857"/>
                <a:gd name="T56" fmla="*/ 0 w 8965002"/>
                <a:gd name="T57" fmla="*/ 1 h 8673857"/>
                <a:gd name="T58" fmla="*/ 0 w 8965002"/>
                <a:gd name="T59" fmla="*/ 1 h 8673857"/>
                <a:gd name="T60" fmla="*/ 0 w 8965002"/>
                <a:gd name="T61" fmla="*/ 1 h 8673857"/>
                <a:gd name="T62" fmla="*/ 0 w 8965002"/>
                <a:gd name="T63" fmla="*/ 1 h 8673857"/>
                <a:gd name="T64" fmla="*/ 0 w 8965002"/>
                <a:gd name="T65" fmla="*/ 1 h 8673857"/>
                <a:gd name="T66" fmla="*/ 0 w 8965002"/>
                <a:gd name="T67" fmla="*/ 0 h 8673857"/>
                <a:gd name="T68" fmla="*/ 0 w 8965002"/>
                <a:gd name="T69" fmla="*/ 0 h 8673857"/>
                <a:gd name="T70" fmla="*/ 1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965002"/>
                <a:gd name="T109" fmla="*/ 0 h 8673857"/>
                <a:gd name="T110" fmla="*/ 8965002 w 8965002"/>
                <a:gd name="T111" fmla="*/ 8673857 h 867385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sp>
        <p:nvSpPr>
          <p:cNvPr id="6" name="文本框 27">
            <a:extLst>
              <a:ext uri="{FF2B5EF4-FFF2-40B4-BE49-F238E27FC236}">
                <a16:creationId xmlns:a16="http://schemas.microsoft.com/office/drawing/2014/main" id="{B4B1CE30-14B3-A203-F405-50F1CAFD3D48}"/>
              </a:ext>
            </a:extLst>
          </p:cNvPr>
          <p:cNvSpPr txBox="1">
            <a:spLocks noChangeArrowheads="1"/>
          </p:cNvSpPr>
          <p:nvPr/>
        </p:nvSpPr>
        <p:spPr bwMode="auto">
          <a:xfrm>
            <a:off x="839416" y="106362"/>
            <a:ext cx="4218853"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chemeClr val="bg1"/>
                </a:solidFill>
              </a:rPr>
              <a:t>Research</a:t>
            </a:r>
            <a:r>
              <a:rPr lang="zh-CN" altLang="en-US" b="1">
                <a:solidFill>
                  <a:schemeClr val="bg1"/>
                </a:solidFill>
              </a:rPr>
              <a:t> </a:t>
            </a:r>
            <a:r>
              <a:rPr lang="en-US" altLang="zh-CN" b="1">
                <a:solidFill>
                  <a:schemeClr val="bg1"/>
                </a:solidFill>
              </a:rPr>
              <a:t>Background</a:t>
            </a:r>
            <a:endParaRPr lang="zh-CN" altLang="en-US" b="1" dirty="0">
              <a:solidFill>
                <a:schemeClr val="bg1"/>
              </a:solidFill>
            </a:endParaRPr>
          </a:p>
        </p:txBody>
      </p:sp>
      <p:grpSp>
        <p:nvGrpSpPr>
          <p:cNvPr id="9" name="组合 8">
            <a:extLst>
              <a:ext uri="{FF2B5EF4-FFF2-40B4-BE49-F238E27FC236}">
                <a16:creationId xmlns:a16="http://schemas.microsoft.com/office/drawing/2014/main" id="{1BC8C819-45FC-6BD6-118E-F0975AAEE1FA}"/>
              </a:ext>
            </a:extLst>
          </p:cNvPr>
          <p:cNvGrpSpPr>
            <a:grpSpLocks/>
          </p:cNvGrpSpPr>
          <p:nvPr/>
        </p:nvGrpSpPr>
        <p:grpSpPr>
          <a:xfrm>
            <a:off x="334963" y="1268760"/>
            <a:ext cx="2736701" cy="354826"/>
            <a:chOff x="193418" y="479019"/>
            <a:chExt cx="1232055" cy="354826"/>
          </a:xfrm>
          <a:solidFill>
            <a:schemeClr val="bg1"/>
          </a:solidFill>
        </p:grpSpPr>
        <p:sp>
          <p:nvSpPr>
            <p:cNvPr id="10" name="矩形: 圆角 9">
              <a:extLst>
                <a:ext uri="{FF2B5EF4-FFF2-40B4-BE49-F238E27FC236}">
                  <a16:creationId xmlns:a16="http://schemas.microsoft.com/office/drawing/2014/main" id="{6DC0DDBC-B936-C978-2938-39E0678EC7DB}"/>
                </a:ext>
              </a:extLst>
            </p:cNvPr>
            <p:cNvSpPr/>
            <p:nvPr/>
          </p:nvSpPr>
          <p:spPr>
            <a:xfrm>
              <a:off x="193418" y="479019"/>
              <a:ext cx="1232055" cy="354826"/>
            </a:xfrm>
            <a:prstGeom prst="roundRect">
              <a:avLst>
                <a:gd name="adj" fmla="val 5000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11" name="文本框 9">
              <a:extLst>
                <a:ext uri="{FF2B5EF4-FFF2-40B4-BE49-F238E27FC236}">
                  <a16:creationId xmlns:a16="http://schemas.microsoft.com/office/drawing/2014/main" id="{4BEF04CC-A6F9-7250-A9AE-1C2B0D457340}"/>
                </a:ext>
              </a:extLst>
            </p:cNvPr>
            <p:cNvSpPr txBox="1"/>
            <p:nvPr/>
          </p:nvSpPr>
          <p:spPr>
            <a:xfrm>
              <a:off x="260805" y="487155"/>
              <a:ext cx="1097281" cy="338554"/>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accent1"/>
                  </a:solidFill>
                  <a:cs typeface="+mn-ea"/>
                  <a:sym typeface="+mn-lt"/>
                </a:rPr>
                <a:t>Crop in China</a:t>
              </a:r>
              <a:endParaRPr kumimoji="0" lang="zh-CN" altLang="en-US" sz="1600" b="1" i="0" u="none" strike="noStrike" kern="1200" cap="none" spc="0" normalizeH="0" baseline="0" noProof="0" dirty="0">
                <a:ln>
                  <a:noFill/>
                </a:ln>
                <a:solidFill>
                  <a:schemeClr val="accent1"/>
                </a:solidFill>
                <a:effectLst/>
                <a:uLnTx/>
                <a:uFillTx/>
                <a:cs typeface="+mn-ea"/>
                <a:sym typeface="+mn-lt"/>
              </a:endParaRPr>
            </a:p>
          </p:txBody>
        </p:sp>
      </p:grpSp>
      <p:graphicFrame>
        <p:nvGraphicFramePr>
          <p:cNvPr id="13" name="图表 12">
            <a:extLst>
              <a:ext uri="{FF2B5EF4-FFF2-40B4-BE49-F238E27FC236}">
                <a16:creationId xmlns:a16="http://schemas.microsoft.com/office/drawing/2014/main" id="{A0D64148-8DDB-D63B-4A18-7A96F0D1D615}"/>
              </a:ext>
            </a:extLst>
          </p:cNvPr>
          <p:cNvGraphicFramePr/>
          <p:nvPr>
            <p:extLst>
              <p:ext uri="{D42A27DB-BD31-4B8C-83A1-F6EECF244321}">
                <p14:modId xmlns:p14="http://schemas.microsoft.com/office/powerpoint/2010/main" val="2602401569"/>
              </p:ext>
            </p:extLst>
          </p:nvPr>
        </p:nvGraphicFramePr>
        <p:xfrm>
          <a:off x="7176120" y="2636912"/>
          <a:ext cx="4280564" cy="3006700"/>
        </p:xfrm>
        <a:graphic>
          <a:graphicData uri="http://schemas.openxmlformats.org/drawingml/2006/chart">
            <c:chart xmlns:c="http://schemas.openxmlformats.org/drawingml/2006/chart" xmlns:r="http://schemas.openxmlformats.org/officeDocument/2006/relationships" r:id="rId3"/>
          </a:graphicData>
        </a:graphic>
      </p:graphicFrame>
      <p:pic>
        <p:nvPicPr>
          <p:cNvPr id="8" name="图片 7">
            <a:extLst>
              <a:ext uri="{FF2B5EF4-FFF2-40B4-BE49-F238E27FC236}">
                <a16:creationId xmlns:a16="http://schemas.microsoft.com/office/drawing/2014/main" id="{6040252C-4D05-49FC-3F47-208A3F34C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5480" y="2467111"/>
            <a:ext cx="4218853" cy="3176501"/>
          </a:xfrm>
          <a:prstGeom prst="rect">
            <a:avLst/>
          </a:prstGeom>
        </p:spPr>
      </p:pic>
    </p:spTree>
    <p:extLst>
      <p:ext uri="{BB962C8B-B14F-4D97-AF65-F5344CB8AC3E}">
        <p14:creationId xmlns:p14="http://schemas.microsoft.com/office/powerpoint/2010/main" val="534223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3">
            <a:extLst>
              <a:ext uri="{FF2B5EF4-FFF2-40B4-BE49-F238E27FC236}">
                <a16:creationId xmlns:a16="http://schemas.microsoft.com/office/drawing/2014/main" id="{FCA384E4-3955-9358-09E0-A582E652D818}"/>
              </a:ext>
            </a:extLst>
          </p:cNvPr>
          <p:cNvGrpSpPr>
            <a:grpSpLocks/>
          </p:cNvGrpSpPr>
          <p:nvPr/>
        </p:nvGrpSpPr>
        <p:grpSpPr bwMode="auto">
          <a:xfrm>
            <a:off x="103731" y="188459"/>
            <a:ext cx="639763" cy="638175"/>
            <a:chOff x="1131485" y="2234042"/>
            <a:chExt cx="1607261" cy="1607262"/>
          </a:xfrm>
        </p:grpSpPr>
        <p:sp>
          <p:nvSpPr>
            <p:cNvPr id="3" name="椭圆 2">
              <a:extLst>
                <a:ext uri="{FF2B5EF4-FFF2-40B4-BE49-F238E27FC236}">
                  <a16:creationId xmlns:a16="http://schemas.microsoft.com/office/drawing/2014/main" id="{7E5A5195-95D2-9F0E-FE86-BCF55EDEA46C}"/>
                </a:ext>
              </a:extLst>
            </p:cNvPr>
            <p:cNvSpPr/>
            <p:nvPr/>
          </p:nvSpPr>
          <p:spPr>
            <a:xfrm>
              <a:off x="1131485" y="2234042"/>
              <a:ext cx="1607261" cy="1607262"/>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4" name="椭圆 3">
              <a:extLst>
                <a:ext uri="{FF2B5EF4-FFF2-40B4-BE49-F238E27FC236}">
                  <a16:creationId xmlns:a16="http://schemas.microsoft.com/office/drawing/2014/main" id="{85320B90-8AEB-98FB-4BBB-F7906D0678C1}"/>
                </a:ext>
              </a:extLst>
            </p:cNvPr>
            <p:cNvSpPr/>
            <p:nvPr/>
          </p:nvSpPr>
          <p:spPr>
            <a:xfrm>
              <a:off x="1239169" y="2341991"/>
              <a:ext cx="1391895" cy="1391361"/>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5" name="KSO_Shape">
              <a:extLst>
                <a:ext uri="{FF2B5EF4-FFF2-40B4-BE49-F238E27FC236}">
                  <a16:creationId xmlns:a16="http://schemas.microsoft.com/office/drawing/2014/main" id="{E4E96AC1-64BB-E072-92A8-B4A4B5CA567F}"/>
                </a:ext>
              </a:extLst>
            </p:cNvPr>
            <p:cNvSpPr>
              <a:spLocks noChangeArrowheads="1"/>
            </p:cNvSpPr>
            <p:nvPr/>
          </p:nvSpPr>
          <p:spPr bwMode="auto">
            <a:xfrm>
              <a:off x="1480150" y="2597150"/>
              <a:ext cx="909932" cy="881046"/>
            </a:xfrm>
            <a:custGeom>
              <a:avLst/>
              <a:gdLst>
                <a:gd name="T0" fmla="*/ 1 w 8965002"/>
                <a:gd name="T1" fmla="*/ 0 h 8673857"/>
                <a:gd name="T2" fmla="*/ 1 w 8965002"/>
                <a:gd name="T3" fmla="*/ 0 h 8673857"/>
                <a:gd name="T4" fmla="*/ 1 w 8965002"/>
                <a:gd name="T5" fmla="*/ 1 h 8673857"/>
                <a:gd name="T6" fmla="*/ 1 w 8965002"/>
                <a:gd name="T7" fmla="*/ 1 h 8673857"/>
                <a:gd name="T8" fmla="*/ 1 w 8965002"/>
                <a:gd name="T9" fmla="*/ 1 h 8673857"/>
                <a:gd name="T10" fmla="*/ 1 w 8965002"/>
                <a:gd name="T11" fmla="*/ 1 h 8673857"/>
                <a:gd name="T12" fmla="*/ 1 w 8965002"/>
                <a:gd name="T13" fmla="*/ 1 h 8673857"/>
                <a:gd name="T14" fmla="*/ 1 w 8965002"/>
                <a:gd name="T15" fmla="*/ 1 h 8673857"/>
                <a:gd name="T16" fmla="*/ 1 w 8965002"/>
                <a:gd name="T17" fmla="*/ 1 h 8673857"/>
                <a:gd name="T18" fmla="*/ 1 w 8965002"/>
                <a:gd name="T19" fmla="*/ 1 h 8673857"/>
                <a:gd name="T20" fmla="*/ 0 w 8965002"/>
                <a:gd name="T21" fmla="*/ 1 h 8673857"/>
                <a:gd name="T22" fmla="*/ 0 w 8965002"/>
                <a:gd name="T23" fmla="*/ 1 h 8673857"/>
                <a:gd name="T24" fmla="*/ 0 w 8965002"/>
                <a:gd name="T25" fmla="*/ 1 h 8673857"/>
                <a:gd name="T26" fmla="*/ 0 w 8965002"/>
                <a:gd name="T27" fmla="*/ 1 h 8673857"/>
                <a:gd name="T28" fmla="*/ 0 w 8965002"/>
                <a:gd name="T29" fmla="*/ 1 h 8673857"/>
                <a:gd name="T30" fmla="*/ 0 w 8965002"/>
                <a:gd name="T31" fmla="*/ 1 h 8673857"/>
                <a:gd name="T32" fmla="*/ 0 w 8965002"/>
                <a:gd name="T33" fmla="*/ 1 h 8673857"/>
                <a:gd name="T34" fmla="*/ 1 w 8965002"/>
                <a:gd name="T35" fmla="*/ 1 h 8673857"/>
                <a:gd name="T36" fmla="*/ 1 w 8965002"/>
                <a:gd name="T37" fmla="*/ 1 h 8673857"/>
                <a:gd name="T38" fmla="*/ 1 w 8965002"/>
                <a:gd name="T39" fmla="*/ 1 h 8673857"/>
                <a:gd name="T40" fmla="*/ 1 w 8965002"/>
                <a:gd name="T41" fmla="*/ 0 h 8673857"/>
                <a:gd name="T42" fmla="*/ 1 w 8965002"/>
                <a:gd name="T43" fmla="*/ 0 h 8673857"/>
                <a:gd name="T44" fmla="*/ 1 w 8965002"/>
                <a:gd name="T45" fmla="*/ 0 h 8673857"/>
                <a:gd name="T46" fmla="*/ 1 w 8965002"/>
                <a:gd name="T47" fmla="*/ 0 h 8673857"/>
                <a:gd name="T48" fmla="*/ 1 w 8965002"/>
                <a:gd name="T49" fmla="*/ 0 h 8673857"/>
                <a:gd name="T50" fmla="*/ 1 w 8965002"/>
                <a:gd name="T51" fmla="*/ 1 h 8673857"/>
                <a:gd name="T52" fmla="*/ 0 w 8965002"/>
                <a:gd name="T53" fmla="*/ 1 h 8673857"/>
                <a:gd name="T54" fmla="*/ 0 w 8965002"/>
                <a:gd name="T55" fmla="*/ 1 h 8673857"/>
                <a:gd name="T56" fmla="*/ 0 w 8965002"/>
                <a:gd name="T57" fmla="*/ 1 h 8673857"/>
                <a:gd name="T58" fmla="*/ 0 w 8965002"/>
                <a:gd name="T59" fmla="*/ 1 h 8673857"/>
                <a:gd name="T60" fmla="*/ 0 w 8965002"/>
                <a:gd name="T61" fmla="*/ 1 h 8673857"/>
                <a:gd name="T62" fmla="*/ 0 w 8965002"/>
                <a:gd name="T63" fmla="*/ 1 h 8673857"/>
                <a:gd name="T64" fmla="*/ 0 w 8965002"/>
                <a:gd name="T65" fmla="*/ 1 h 8673857"/>
                <a:gd name="T66" fmla="*/ 0 w 8965002"/>
                <a:gd name="T67" fmla="*/ 0 h 8673857"/>
                <a:gd name="T68" fmla="*/ 0 w 8965002"/>
                <a:gd name="T69" fmla="*/ 0 h 8673857"/>
                <a:gd name="T70" fmla="*/ 1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965002"/>
                <a:gd name="T109" fmla="*/ 0 h 8673857"/>
                <a:gd name="T110" fmla="*/ 8965002 w 8965002"/>
                <a:gd name="T111" fmla="*/ 8673857 h 867385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sp>
        <p:nvSpPr>
          <p:cNvPr id="6" name="文本框 27">
            <a:extLst>
              <a:ext uri="{FF2B5EF4-FFF2-40B4-BE49-F238E27FC236}">
                <a16:creationId xmlns:a16="http://schemas.microsoft.com/office/drawing/2014/main" id="{B4B1CE30-14B3-A203-F405-50F1CAFD3D48}"/>
              </a:ext>
            </a:extLst>
          </p:cNvPr>
          <p:cNvSpPr txBox="1">
            <a:spLocks noChangeArrowheads="1"/>
          </p:cNvSpPr>
          <p:nvPr/>
        </p:nvSpPr>
        <p:spPr bwMode="auto">
          <a:xfrm>
            <a:off x="839416" y="106362"/>
            <a:ext cx="4218853"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chemeClr val="bg1"/>
                </a:solidFill>
              </a:rPr>
              <a:t>Research</a:t>
            </a:r>
            <a:r>
              <a:rPr lang="zh-CN" altLang="en-US" b="1">
                <a:solidFill>
                  <a:schemeClr val="bg1"/>
                </a:solidFill>
              </a:rPr>
              <a:t> </a:t>
            </a:r>
            <a:r>
              <a:rPr lang="en-US" altLang="zh-CN" b="1">
                <a:solidFill>
                  <a:schemeClr val="bg1"/>
                </a:solidFill>
              </a:rPr>
              <a:t>Background</a:t>
            </a:r>
            <a:endParaRPr lang="zh-CN" altLang="en-US" b="1" dirty="0">
              <a:solidFill>
                <a:schemeClr val="bg1"/>
              </a:solidFill>
            </a:endParaRPr>
          </a:p>
        </p:txBody>
      </p:sp>
      <p:grpSp>
        <p:nvGrpSpPr>
          <p:cNvPr id="9" name="组合 8">
            <a:extLst>
              <a:ext uri="{FF2B5EF4-FFF2-40B4-BE49-F238E27FC236}">
                <a16:creationId xmlns:a16="http://schemas.microsoft.com/office/drawing/2014/main" id="{1BC8C819-45FC-6BD6-118E-F0975AAEE1FA}"/>
              </a:ext>
            </a:extLst>
          </p:cNvPr>
          <p:cNvGrpSpPr>
            <a:grpSpLocks/>
          </p:cNvGrpSpPr>
          <p:nvPr/>
        </p:nvGrpSpPr>
        <p:grpSpPr>
          <a:xfrm>
            <a:off x="334963" y="1268760"/>
            <a:ext cx="2736701" cy="354826"/>
            <a:chOff x="193418" y="479019"/>
            <a:chExt cx="1232055" cy="354826"/>
          </a:xfrm>
          <a:solidFill>
            <a:schemeClr val="bg1"/>
          </a:solidFill>
        </p:grpSpPr>
        <p:sp>
          <p:nvSpPr>
            <p:cNvPr id="10" name="矩形: 圆角 9">
              <a:extLst>
                <a:ext uri="{FF2B5EF4-FFF2-40B4-BE49-F238E27FC236}">
                  <a16:creationId xmlns:a16="http://schemas.microsoft.com/office/drawing/2014/main" id="{6DC0DDBC-B936-C978-2938-39E0678EC7DB}"/>
                </a:ext>
              </a:extLst>
            </p:cNvPr>
            <p:cNvSpPr/>
            <p:nvPr/>
          </p:nvSpPr>
          <p:spPr>
            <a:xfrm>
              <a:off x="193418" y="479019"/>
              <a:ext cx="1232055" cy="354826"/>
            </a:xfrm>
            <a:prstGeom prst="roundRect">
              <a:avLst>
                <a:gd name="adj" fmla="val 5000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11" name="文本框 9">
              <a:extLst>
                <a:ext uri="{FF2B5EF4-FFF2-40B4-BE49-F238E27FC236}">
                  <a16:creationId xmlns:a16="http://schemas.microsoft.com/office/drawing/2014/main" id="{4BEF04CC-A6F9-7250-A9AE-1C2B0D457340}"/>
                </a:ext>
              </a:extLst>
            </p:cNvPr>
            <p:cNvSpPr txBox="1"/>
            <p:nvPr/>
          </p:nvSpPr>
          <p:spPr>
            <a:xfrm>
              <a:off x="260805" y="487155"/>
              <a:ext cx="1097281" cy="338554"/>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chemeClr val="accent1"/>
                  </a:solidFill>
                  <a:effectLst/>
                  <a:uLnTx/>
                  <a:uFillTx/>
                  <a:cs typeface="+mn-ea"/>
                  <a:sym typeface="+mn-lt"/>
                </a:rPr>
                <a:t>Related </a:t>
              </a:r>
              <a:r>
                <a:rPr lang="en-US" altLang="zh-CN" sz="1600" b="1">
                  <a:solidFill>
                    <a:schemeClr val="accent1"/>
                  </a:solidFill>
                  <a:cs typeface="+mn-ea"/>
                  <a:sym typeface="+mn-lt"/>
                </a:rPr>
                <a:t>Work</a:t>
              </a:r>
              <a:endParaRPr kumimoji="0" lang="zh-CN" altLang="en-US" sz="1600" b="1" i="0" u="none" strike="noStrike" kern="1200" cap="none" spc="0" normalizeH="0" baseline="0" noProof="0" dirty="0">
                <a:ln>
                  <a:noFill/>
                </a:ln>
                <a:solidFill>
                  <a:schemeClr val="accent1"/>
                </a:solidFill>
                <a:effectLst/>
                <a:uLnTx/>
                <a:uFillTx/>
                <a:cs typeface="+mn-ea"/>
                <a:sym typeface="+mn-lt"/>
              </a:endParaRPr>
            </a:p>
          </p:txBody>
        </p:sp>
      </p:grpSp>
      <p:sp>
        <p:nvSpPr>
          <p:cNvPr id="8" name="矩形: 圆顶角 7">
            <a:extLst>
              <a:ext uri="{FF2B5EF4-FFF2-40B4-BE49-F238E27FC236}">
                <a16:creationId xmlns:a16="http://schemas.microsoft.com/office/drawing/2014/main" id="{31C87529-44D2-616A-3F63-0C648A389533}"/>
              </a:ext>
            </a:extLst>
          </p:cNvPr>
          <p:cNvSpPr/>
          <p:nvPr/>
        </p:nvSpPr>
        <p:spPr>
          <a:xfrm rot="10800000">
            <a:off x="983432" y="2065712"/>
            <a:ext cx="4483978" cy="4086326"/>
          </a:xfrm>
          <a:prstGeom prst="round2SameRect">
            <a:avLst>
              <a:gd name="adj1" fmla="val 8733"/>
              <a:gd name="adj2" fmla="val 0"/>
            </a:avLst>
          </a:prstGeom>
          <a:solidFill>
            <a:schemeClr val="bg1"/>
          </a:solidFill>
          <a:ln>
            <a:noFill/>
          </a:ln>
          <a:effectLst>
            <a:outerShdw blurRad="635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圆顶角 16">
            <a:extLst>
              <a:ext uri="{FF2B5EF4-FFF2-40B4-BE49-F238E27FC236}">
                <a16:creationId xmlns:a16="http://schemas.microsoft.com/office/drawing/2014/main" id="{F34FA4DD-3629-9B01-131C-305F51AC7DFF}"/>
              </a:ext>
            </a:extLst>
          </p:cNvPr>
          <p:cNvSpPr/>
          <p:nvPr/>
        </p:nvSpPr>
        <p:spPr>
          <a:xfrm rot="10800000">
            <a:off x="6456040" y="2064978"/>
            <a:ext cx="4483978" cy="4086326"/>
          </a:xfrm>
          <a:prstGeom prst="round2SameRect">
            <a:avLst>
              <a:gd name="adj1" fmla="val 8733"/>
              <a:gd name="adj2" fmla="val 0"/>
            </a:avLst>
          </a:prstGeom>
          <a:solidFill>
            <a:schemeClr val="bg1"/>
          </a:solidFill>
          <a:ln>
            <a:noFill/>
          </a:ln>
          <a:effectLst>
            <a:outerShdw blurRad="63500" sx="101000" sy="10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mc:AlternateContent xmlns:mc="http://schemas.openxmlformats.org/markup-compatibility/2006">
        <mc:Choice xmlns:a14="http://schemas.microsoft.com/office/drawing/2010/main" Requires="a14">
          <p:sp>
            <p:nvSpPr>
              <p:cNvPr id="24" name="文本框 9">
                <a:extLst>
                  <a:ext uri="{FF2B5EF4-FFF2-40B4-BE49-F238E27FC236}">
                    <a16:creationId xmlns:a16="http://schemas.microsoft.com/office/drawing/2014/main" id="{CE9870F9-B6A6-1165-24F3-A6610A00F015}"/>
                  </a:ext>
                </a:extLst>
              </p:cNvPr>
              <p:cNvSpPr txBox="1"/>
              <p:nvPr/>
            </p:nvSpPr>
            <p:spPr>
              <a:xfrm>
                <a:off x="1137188" y="2848451"/>
                <a:ext cx="4176463" cy="30416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588" indent="-128588" algn="just">
                  <a:lnSpc>
                    <a:spcPct val="200000"/>
                  </a:lnSpc>
                  <a:buFont typeface="Wingdings" panose="05000000000000000000" pitchFamily="2" charset="2"/>
                  <a:buChar char="n"/>
                </a:pPr>
                <a:r>
                  <a:rPr lang="en-US" altLang="zh-CN" sz="1400">
                    <a:solidFill>
                      <a:schemeClr val="tx1">
                        <a:lumMod val="85000"/>
                        <a:lumOff val="15000"/>
                      </a:schemeClr>
                    </a:solidFill>
                    <a:latin typeface="Arial" panose="020B0604020202020204" pitchFamily="34" charset="0"/>
                    <a:cs typeface="Arial" panose="020B0604020202020204" pitchFamily="34" charset="0"/>
                  </a:rPr>
                  <a:t>Analyze the response relationship between crop growth and the environment (</a:t>
                </a:r>
                <a:r>
                  <a:rPr lang="nl-NL" altLang="zh-CN" sz="1400">
                    <a:solidFill>
                      <a:schemeClr val="tx1">
                        <a:lumMod val="85000"/>
                        <a:lumOff val="15000"/>
                      </a:schemeClr>
                    </a:solidFill>
                    <a:latin typeface="Arial" panose="020B0604020202020204" pitchFamily="34" charset="0"/>
                    <a:cs typeface="Arial" panose="020B0604020202020204" pitchFamily="34" charset="0"/>
                  </a:rPr>
                  <a:t>Van Delden, S. H., et al.</a:t>
                </a:r>
                <a:r>
                  <a:rPr lang="en-US" altLang="zh-CN" sz="1400">
                    <a:solidFill>
                      <a:schemeClr val="tx1">
                        <a:lumMod val="85000"/>
                        <a:lumOff val="15000"/>
                      </a:schemeClr>
                    </a:solidFill>
                    <a:latin typeface="Arial" panose="020B0604020202020204" pitchFamily="34" charset="0"/>
                    <a:cs typeface="Arial" panose="020B0604020202020204" pitchFamily="34" charset="0"/>
                  </a:rPr>
                  <a:t>2021)</a:t>
                </a:r>
              </a:p>
              <a:p>
                <a:pPr marL="128588" indent="-128588" algn="just">
                  <a:lnSpc>
                    <a:spcPct val="200000"/>
                  </a:lnSpc>
                  <a:buFont typeface="Wingdings" panose="05000000000000000000" pitchFamily="2" charset="2"/>
                  <a:buChar char="n"/>
                </a:pPr>
                <a:r>
                  <a:rPr lang="en-US" altLang="zh-CN" sz="1400">
                    <a:solidFill>
                      <a:schemeClr val="tx1">
                        <a:lumMod val="85000"/>
                        <a:lumOff val="15000"/>
                      </a:schemeClr>
                    </a:solidFill>
                    <a:latin typeface="Arial" panose="020B0604020202020204" pitchFamily="34" charset="0"/>
                    <a:cs typeface="Arial" panose="020B0604020202020204" pitchFamily="34" charset="0"/>
                  </a:rPr>
                  <a:t>Establish crop growth model based on </a:t>
                </a:r>
                <a14:m>
                  <m:oMath xmlns:m="http://schemas.openxmlformats.org/officeDocument/2006/math">
                    <m:sSup>
                      <m:sSupPr>
                        <m:ctrlPr>
                          <a:rPr lang="en-US" altLang="zh-CN" sz="1400" i="1" smtClean="0">
                            <a:solidFill>
                              <a:schemeClr val="tx1">
                                <a:lumMod val="85000"/>
                                <a:lumOff val="15000"/>
                              </a:schemeClr>
                            </a:solidFill>
                            <a:latin typeface="Cambria Math" panose="02040503050406030204" pitchFamily="18" charset="0"/>
                            <a:cs typeface="Arial" panose="020B0604020202020204" pitchFamily="34" charset="0"/>
                          </a:rPr>
                        </m:ctrlPr>
                      </m:sSupPr>
                      <m:e>
                        <m:r>
                          <a:rPr lang="en-US" altLang="zh-CN" sz="1400" b="0" i="1" smtClean="0">
                            <a:solidFill>
                              <a:schemeClr val="tx1">
                                <a:lumMod val="85000"/>
                                <a:lumOff val="15000"/>
                              </a:schemeClr>
                            </a:solidFill>
                            <a:latin typeface="Cambria Math" panose="02040503050406030204" pitchFamily="18" charset="0"/>
                            <a:cs typeface="Arial" panose="020B0604020202020204" pitchFamily="34" charset="0"/>
                          </a:rPr>
                          <m:t>𝐶𝑂</m:t>
                        </m:r>
                      </m:e>
                      <m:sup>
                        <m:r>
                          <a:rPr lang="en-US" altLang="zh-CN" sz="1400" b="0" i="1" smtClean="0">
                            <a:solidFill>
                              <a:schemeClr val="tx1">
                                <a:lumMod val="85000"/>
                                <a:lumOff val="15000"/>
                              </a:schemeClr>
                            </a:solidFill>
                            <a:latin typeface="Cambria Math" panose="02040503050406030204" pitchFamily="18" charset="0"/>
                            <a:cs typeface="Arial" panose="020B0604020202020204" pitchFamily="34" charset="0"/>
                          </a:rPr>
                          <m:t>2</m:t>
                        </m:r>
                      </m:sup>
                    </m:sSup>
                    <m:r>
                      <a:rPr lang="en-US" altLang="zh-CN" sz="1400" b="0" i="0" smtClean="0">
                        <a:solidFill>
                          <a:schemeClr val="tx1">
                            <a:lumMod val="85000"/>
                            <a:lumOff val="15000"/>
                          </a:schemeClr>
                        </a:solidFill>
                        <a:latin typeface="Cambria Math" panose="02040503050406030204" pitchFamily="18" charset="0"/>
                        <a:cs typeface="Arial" panose="020B0604020202020204" pitchFamily="34" charset="0"/>
                      </a:rPr>
                      <m:t> </m:t>
                    </m:r>
                  </m:oMath>
                </a14:m>
                <a:r>
                  <a:rPr lang="en-US" altLang="zh-CN" sz="1400">
                    <a:solidFill>
                      <a:schemeClr val="tx1">
                        <a:lumMod val="85000"/>
                        <a:lumOff val="15000"/>
                      </a:schemeClr>
                    </a:solidFill>
                    <a:latin typeface="Arial" panose="020B0604020202020204" pitchFamily="34" charset="0"/>
                    <a:cs typeface="Arial" panose="020B0604020202020204" pitchFamily="34" charset="0"/>
                  </a:rPr>
                  <a:t>and temperature (Harper et al.,2015)</a:t>
                </a:r>
              </a:p>
              <a:p>
                <a:pPr marL="128588" indent="-128588" algn="just">
                  <a:lnSpc>
                    <a:spcPct val="200000"/>
                  </a:lnSpc>
                  <a:buFont typeface="Wingdings" panose="05000000000000000000" pitchFamily="2" charset="2"/>
                  <a:buChar char="n"/>
                </a:pPr>
                <a:r>
                  <a:rPr lang="en-US" altLang="zh-CN" sz="1400">
                    <a:solidFill>
                      <a:schemeClr val="tx1">
                        <a:lumMod val="85000"/>
                        <a:lumOff val="15000"/>
                      </a:schemeClr>
                    </a:solidFill>
                    <a:latin typeface="Arial" panose="020B0604020202020204" pitchFamily="34" charset="0"/>
                    <a:cs typeface="Arial" panose="020B0604020202020204" pitchFamily="34" charset="0"/>
                  </a:rPr>
                  <a:t>Using temperature and light factors to establish model of tomato growth (Liu, Yu</a:t>
                </a:r>
                <a:r>
                  <a:rPr lang="zh-CN" altLang="en-US" sz="1400">
                    <a:solidFill>
                      <a:schemeClr val="tx1">
                        <a:lumMod val="85000"/>
                        <a:lumOff val="15000"/>
                      </a:schemeClr>
                    </a:solidFill>
                    <a:latin typeface="Arial" panose="020B0604020202020204" pitchFamily="34" charset="0"/>
                    <a:cs typeface="Arial" panose="020B0604020202020204" pitchFamily="34" charset="0"/>
                  </a:rPr>
                  <a:t> </a:t>
                </a:r>
                <a:r>
                  <a:rPr lang="en-US" altLang="zh-CN" sz="1400">
                    <a:solidFill>
                      <a:schemeClr val="tx1">
                        <a:lumMod val="85000"/>
                        <a:lumOff val="15000"/>
                      </a:schemeClr>
                    </a:solidFill>
                    <a:latin typeface="Arial" panose="020B0604020202020204" pitchFamily="34" charset="0"/>
                    <a:cs typeface="Arial" panose="020B0604020202020204" pitchFamily="34" charset="0"/>
                  </a:rPr>
                  <a:t>et</a:t>
                </a:r>
                <a:r>
                  <a:rPr lang="zh-CN" altLang="en-US" sz="1400">
                    <a:solidFill>
                      <a:schemeClr val="tx1">
                        <a:lumMod val="85000"/>
                        <a:lumOff val="15000"/>
                      </a:schemeClr>
                    </a:solidFill>
                    <a:latin typeface="Arial" panose="020B0604020202020204" pitchFamily="34" charset="0"/>
                    <a:cs typeface="Arial" panose="020B0604020202020204" pitchFamily="34" charset="0"/>
                  </a:rPr>
                  <a:t> </a:t>
                </a:r>
                <a:r>
                  <a:rPr lang="en-US" altLang="zh-CN" sz="1400">
                    <a:solidFill>
                      <a:schemeClr val="tx1">
                        <a:lumMod val="85000"/>
                        <a:lumOff val="15000"/>
                      </a:schemeClr>
                    </a:solidFill>
                    <a:latin typeface="Arial" panose="020B0604020202020204" pitchFamily="34" charset="0"/>
                    <a:cs typeface="Arial" panose="020B0604020202020204" pitchFamily="34" charset="0"/>
                  </a:rPr>
                  <a:t>al.,2021)</a:t>
                </a:r>
                <a:endParaRPr lang="zh-CN" altLang="en-US" sz="1400">
                  <a:solidFill>
                    <a:schemeClr val="tx1">
                      <a:lumMod val="85000"/>
                      <a:lumOff val="15000"/>
                    </a:schemeClr>
                  </a:solidFill>
                  <a:latin typeface="Arial" panose="020B0604020202020204" pitchFamily="34" charset="0"/>
                  <a:cs typeface="Arial" panose="020B0604020202020204" pitchFamily="34" charset="0"/>
                </a:endParaRPr>
              </a:p>
            </p:txBody>
          </p:sp>
        </mc:Choice>
        <mc:Fallback>
          <p:sp>
            <p:nvSpPr>
              <p:cNvPr id="24" name="文本框 9">
                <a:extLst>
                  <a:ext uri="{FF2B5EF4-FFF2-40B4-BE49-F238E27FC236}">
                    <a16:creationId xmlns:a16="http://schemas.microsoft.com/office/drawing/2014/main" id="{CE9870F9-B6A6-1165-24F3-A6610A00F015}"/>
                  </a:ext>
                </a:extLst>
              </p:cNvPr>
              <p:cNvSpPr txBox="1">
                <a:spLocks noRot="1" noChangeAspect="1" noMove="1" noResize="1" noEditPoints="1" noAdjustHandles="1" noChangeArrowheads="1" noChangeShapeType="1" noTextEdit="1"/>
              </p:cNvSpPr>
              <p:nvPr/>
            </p:nvSpPr>
            <p:spPr>
              <a:xfrm>
                <a:off x="1137188" y="2848451"/>
                <a:ext cx="4176463" cy="3041667"/>
              </a:xfrm>
              <a:prstGeom prst="rect">
                <a:avLst/>
              </a:prstGeom>
              <a:blipFill>
                <a:blip r:embed="rId3"/>
                <a:stretch>
                  <a:fillRect l="-292" r="-438" b="-1403"/>
                </a:stretch>
              </a:blipFill>
            </p:spPr>
            <p:txBody>
              <a:bodyPr/>
              <a:lstStyle/>
              <a:p>
                <a:r>
                  <a:rPr lang="zh-CN" altLang="en-US">
                    <a:noFill/>
                  </a:rPr>
                  <a:t> </a:t>
                </a:r>
              </a:p>
            </p:txBody>
          </p:sp>
        </mc:Fallback>
      </mc:AlternateContent>
      <p:sp>
        <p:nvSpPr>
          <p:cNvPr id="21" name="矩形: 圆角 20">
            <a:extLst>
              <a:ext uri="{FF2B5EF4-FFF2-40B4-BE49-F238E27FC236}">
                <a16:creationId xmlns:a16="http://schemas.microsoft.com/office/drawing/2014/main" id="{B8CA68EB-C460-5931-AD03-579DC3335E90}"/>
              </a:ext>
            </a:extLst>
          </p:cNvPr>
          <p:cNvSpPr/>
          <p:nvPr/>
        </p:nvSpPr>
        <p:spPr>
          <a:xfrm>
            <a:off x="1962560" y="2297248"/>
            <a:ext cx="2477256" cy="354826"/>
          </a:xfrm>
          <a:prstGeom prst="roundRect">
            <a:avLst>
              <a:gd name="adj" fmla="val 50000"/>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25" name="文本框 9">
            <a:extLst>
              <a:ext uri="{FF2B5EF4-FFF2-40B4-BE49-F238E27FC236}">
                <a16:creationId xmlns:a16="http://schemas.microsoft.com/office/drawing/2014/main" id="{B75B92D9-F1D9-80E3-BC56-29222EEA149C}"/>
              </a:ext>
            </a:extLst>
          </p:cNvPr>
          <p:cNvSpPr txBox="1"/>
          <p:nvPr/>
        </p:nvSpPr>
        <p:spPr>
          <a:xfrm>
            <a:off x="2070572" y="2305384"/>
            <a:ext cx="2261231" cy="338554"/>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prstClr val="white"/>
                </a:solidFill>
                <a:cs typeface="+mn-ea"/>
                <a:sym typeface="+mn-lt"/>
              </a:rPr>
              <a:t>Crop grow model</a:t>
            </a:r>
            <a:endParaRPr kumimoji="0" lang="zh-CN" altLang="en-US" sz="1600" b="1" i="0" u="none" strike="noStrike" kern="1200" cap="none" spc="0" normalizeH="0" baseline="0" noProof="0" dirty="0">
              <a:ln>
                <a:noFill/>
              </a:ln>
              <a:solidFill>
                <a:prstClr val="white"/>
              </a:solidFill>
              <a:effectLst/>
              <a:uLnTx/>
              <a:uFillTx/>
              <a:cs typeface="+mn-ea"/>
              <a:sym typeface="+mn-lt"/>
            </a:endParaRPr>
          </a:p>
        </p:txBody>
      </p:sp>
      <p:sp>
        <p:nvSpPr>
          <p:cNvPr id="29" name="文本框 9">
            <a:extLst>
              <a:ext uri="{FF2B5EF4-FFF2-40B4-BE49-F238E27FC236}">
                <a16:creationId xmlns:a16="http://schemas.microsoft.com/office/drawing/2014/main" id="{808F389B-C632-11F7-BFCD-72DB293A9212}"/>
              </a:ext>
            </a:extLst>
          </p:cNvPr>
          <p:cNvSpPr txBox="1"/>
          <p:nvPr/>
        </p:nvSpPr>
        <p:spPr>
          <a:xfrm>
            <a:off x="6673029" y="2843170"/>
            <a:ext cx="4050000" cy="30416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lnSpc>
                <a:spcPct val="200000"/>
              </a:lnSpc>
              <a:buFont typeface="Wingdings" panose="05000000000000000000" pitchFamily="2" charset="2"/>
              <a:buChar char="n"/>
            </a:pPr>
            <a:r>
              <a:rPr lang="en-US" altLang="zh-CN" sz="1400">
                <a:solidFill>
                  <a:schemeClr val="tx1">
                    <a:lumMod val="85000"/>
                    <a:lumOff val="15000"/>
                  </a:schemeClr>
                </a:solidFill>
                <a:latin typeface="Arial" panose="020B0604020202020204" pitchFamily="34" charset="0"/>
                <a:cs typeface="Arial" panose="020B0604020202020204" pitchFamily="34" charset="0"/>
              </a:rPr>
              <a:t>Precision agriculture with the Internet of things(SharathKumar et al.,2020)</a:t>
            </a:r>
          </a:p>
          <a:p>
            <a:pPr marL="171450" indent="-171450" algn="just">
              <a:lnSpc>
                <a:spcPct val="200000"/>
              </a:lnSpc>
              <a:buFont typeface="Wingdings" panose="05000000000000000000" pitchFamily="2" charset="2"/>
              <a:buChar char="n"/>
            </a:pPr>
            <a:r>
              <a:rPr lang="en-US" altLang="zh-CN" sz="1400">
                <a:solidFill>
                  <a:schemeClr val="tx1">
                    <a:lumMod val="85000"/>
                    <a:lumOff val="15000"/>
                  </a:schemeClr>
                </a:solidFill>
                <a:latin typeface="Arial" panose="020B0604020202020204" pitchFamily="34" charset="0"/>
                <a:cs typeface="Arial" panose="020B0604020202020204" pitchFamily="34" charset="0"/>
              </a:rPr>
              <a:t>Soil data collection with the help of Internet of things(</a:t>
            </a:r>
            <a:r>
              <a:rPr lang="da-DK" altLang="zh-CN" sz="1400">
                <a:solidFill>
                  <a:schemeClr val="tx1">
                    <a:lumMod val="85000"/>
                    <a:lumOff val="15000"/>
                  </a:schemeClr>
                </a:solidFill>
                <a:latin typeface="Arial" panose="020B0604020202020204" pitchFamily="34" charset="0"/>
                <a:cs typeface="Arial" panose="020B0604020202020204" pitchFamily="34" charset="0"/>
              </a:rPr>
              <a:t>Lund et al.,2022</a:t>
            </a:r>
            <a:r>
              <a:rPr lang="en-US" altLang="zh-CN" sz="1400">
                <a:solidFill>
                  <a:schemeClr val="tx1">
                    <a:lumMod val="85000"/>
                    <a:lumOff val="15000"/>
                  </a:schemeClr>
                </a:solidFill>
                <a:latin typeface="Arial" panose="020B0604020202020204" pitchFamily="34" charset="0"/>
                <a:cs typeface="Arial" panose="020B0604020202020204" pitchFamily="34" charset="0"/>
              </a:rPr>
              <a:t>)</a:t>
            </a:r>
          </a:p>
          <a:p>
            <a:pPr marL="171450" indent="-171450" algn="just">
              <a:lnSpc>
                <a:spcPct val="200000"/>
              </a:lnSpc>
              <a:buFont typeface="Wingdings" panose="05000000000000000000" pitchFamily="2" charset="2"/>
              <a:buChar char="n"/>
            </a:pPr>
            <a:r>
              <a:rPr lang="en-US" altLang="zh-CN" sz="1400">
                <a:solidFill>
                  <a:schemeClr val="tx1">
                    <a:lumMod val="85000"/>
                    <a:lumOff val="15000"/>
                  </a:schemeClr>
                </a:solidFill>
                <a:latin typeface="Arial" panose="020B0604020202020204" pitchFamily="34" charset="0"/>
                <a:cs typeface="Arial" panose="020B0604020202020204" pitchFamily="34" charset="0"/>
              </a:rPr>
              <a:t>Target detection of shiitake mushrooms with the help of Internet of things technology(Yifan, et al.,2022)</a:t>
            </a:r>
            <a:endParaRPr lang="en-US" altLang="zh-CN" sz="14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2" name="矩形: 圆角 31">
            <a:extLst>
              <a:ext uri="{FF2B5EF4-FFF2-40B4-BE49-F238E27FC236}">
                <a16:creationId xmlns:a16="http://schemas.microsoft.com/office/drawing/2014/main" id="{2B1D5B2A-C785-2AA6-AC80-A97A55571F4A}"/>
              </a:ext>
            </a:extLst>
          </p:cNvPr>
          <p:cNvSpPr/>
          <p:nvPr/>
        </p:nvSpPr>
        <p:spPr>
          <a:xfrm>
            <a:off x="7608168" y="2276661"/>
            <a:ext cx="2309694" cy="354826"/>
          </a:xfrm>
          <a:prstGeom prst="roundRect">
            <a:avLst>
              <a:gd name="adj" fmla="val 50000"/>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34" name="文本框 9">
            <a:extLst>
              <a:ext uri="{FF2B5EF4-FFF2-40B4-BE49-F238E27FC236}">
                <a16:creationId xmlns:a16="http://schemas.microsoft.com/office/drawing/2014/main" id="{777E2FAB-432E-3723-F94A-07D634046EED}"/>
              </a:ext>
            </a:extLst>
          </p:cNvPr>
          <p:cNvSpPr txBox="1"/>
          <p:nvPr/>
        </p:nvSpPr>
        <p:spPr>
          <a:xfrm>
            <a:off x="7759997" y="2284797"/>
            <a:ext cx="2006036" cy="338554"/>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prstClr val="white"/>
                </a:solidFill>
                <a:cs typeface="+mn-ea"/>
                <a:sym typeface="+mn-lt"/>
              </a:rPr>
              <a:t>Internet of things</a:t>
            </a:r>
            <a:endParaRPr kumimoji="0" lang="zh-CN" altLang="en-US" sz="1600" b="1" i="0" u="none" strike="noStrike" kern="120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878034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DC010E-8126-4A30-BEBD-A11C57C00A0E}"/>
              </a:ext>
            </a:extLst>
          </p:cNvPr>
          <p:cNvSpPr/>
          <p:nvPr/>
        </p:nvSpPr>
        <p:spPr>
          <a:xfrm>
            <a:off x="0" y="0"/>
            <a:ext cx="12192000" cy="6858000"/>
          </a:xfrm>
          <a:prstGeom prst="rect">
            <a:avLst/>
          </a:prstGeom>
          <a:solidFill>
            <a:schemeClr val="accent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矩形 6">
            <a:extLst>
              <a:ext uri="{FF2B5EF4-FFF2-40B4-BE49-F238E27FC236}">
                <a16:creationId xmlns:a16="http://schemas.microsoft.com/office/drawing/2014/main" id="{34E3F6A1-77DD-43EB-9ECF-9674F8A1C598}"/>
              </a:ext>
            </a:extLst>
          </p:cNvPr>
          <p:cNvSpPr/>
          <p:nvPr/>
        </p:nvSpPr>
        <p:spPr>
          <a:xfrm>
            <a:off x="739631" y="0"/>
            <a:ext cx="2644239" cy="4581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2" name="文本框 9">
            <a:extLst>
              <a:ext uri="{FF2B5EF4-FFF2-40B4-BE49-F238E27FC236}">
                <a16:creationId xmlns:a16="http://schemas.microsoft.com/office/drawing/2014/main" id="{D56BFDA5-2605-476F-97C9-C040E36C0F83}"/>
              </a:ext>
            </a:extLst>
          </p:cNvPr>
          <p:cNvSpPr txBox="1"/>
          <p:nvPr/>
        </p:nvSpPr>
        <p:spPr>
          <a:xfrm>
            <a:off x="4123501" y="3241751"/>
            <a:ext cx="6292979"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5400" b="1">
                <a:solidFill>
                  <a:prstClr val="white"/>
                </a:solidFill>
                <a:latin typeface="Arial" panose="020B0604020202020204" pitchFamily="34" charset="0"/>
                <a:cs typeface="Arial" panose="020B0604020202020204" pitchFamily="34" charset="0"/>
                <a:sym typeface="+mn-lt"/>
              </a:rPr>
              <a:t>Research Methods</a:t>
            </a:r>
            <a:endParaRPr kumimoji="0" lang="zh-CN" altLang="en-US" sz="54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mn-lt"/>
            </a:endParaRPr>
          </a:p>
        </p:txBody>
      </p:sp>
      <p:sp>
        <p:nvSpPr>
          <p:cNvPr id="15" name="文本框 9">
            <a:extLst>
              <a:ext uri="{FF2B5EF4-FFF2-40B4-BE49-F238E27FC236}">
                <a16:creationId xmlns:a16="http://schemas.microsoft.com/office/drawing/2014/main" id="{97BB186F-FE92-4034-9AE1-24D93889DDF4}"/>
              </a:ext>
            </a:extLst>
          </p:cNvPr>
          <p:cNvSpPr txBox="1"/>
          <p:nvPr/>
        </p:nvSpPr>
        <p:spPr>
          <a:xfrm>
            <a:off x="807046" y="1487425"/>
            <a:ext cx="2509407" cy="22159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1" i="0" u="none" strike="noStrike" kern="1200" cap="none" spc="0" normalizeH="0" baseline="0" noProof="0" dirty="0">
                <a:ln>
                  <a:noFill/>
                </a:ln>
                <a:solidFill>
                  <a:schemeClr val="accent1"/>
                </a:solidFill>
                <a:effectLst/>
                <a:uLnTx/>
                <a:uFillTx/>
                <a:cs typeface="+mn-ea"/>
                <a:sym typeface="+mn-lt"/>
              </a:rPr>
              <a:t>02</a:t>
            </a:r>
            <a:endParaRPr kumimoji="0" lang="zh-CN" altLang="en-US" sz="13800" b="1" i="0" u="none" strike="noStrike" kern="1200" cap="none" spc="0" normalizeH="0" baseline="0" noProof="0" dirty="0">
              <a:ln>
                <a:noFill/>
              </a:ln>
              <a:solidFill>
                <a:schemeClr val="accent1"/>
              </a:solidFill>
              <a:effectLst/>
              <a:uLnTx/>
              <a:uFillTx/>
              <a:cs typeface="+mn-ea"/>
              <a:sym typeface="+mn-lt"/>
            </a:endParaRPr>
          </a:p>
        </p:txBody>
      </p:sp>
      <p:cxnSp>
        <p:nvCxnSpPr>
          <p:cNvPr id="16" name="直接连接符 15">
            <a:extLst>
              <a:ext uri="{FF2B5EF4-FFF2-40B4-BE49-F238E27FC236}">
                <a16:creationId xmlns:a16="http://schemas.microsoft.com/office/drawing/2014/main" id="{A64205CA-A2B8-4080-BED0-5ACDEABC8F0A}"/>
              </a:ext>
            </a:extLst>
          </p:cNvPr>
          <p:cNvCxnSpPr>
            <a:cxnSpLocks/>
          </p:cNvCxnSpPr>
          <p:nvPr/>
        </p:nvCxnSpPr>
        <p:spPr>
          <a:xfrm>
            <a:off x="739631" y="4012854"/>
            <a:ext cx="2644239"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0E4C640-6BFF-47DD-9C8C-22C3691821F0}"/>
              </a:ext>
            </a:extLst>
          </p:cNvPr>
          <p:cNvCxnSpPr>
            <a:cxnSpLocks/>
          </p:cNvCxnSpPr>
          <p:nvPr/>
        </p:nvCxnSpPr>
        <p:spPr>
          <a:xfrm>
            <a:off x="739631" y="4159158"/>
            <a:ext cx="2644239"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图形 12">
            <a:extLst>
              <a:ext uri="{FF2B5EF4-FFF2-40B4-BE49-F238E27FC236}">
                <a16:creationId xmlns:a16="http://schemas.microsoft.com/office/drawing/2014/main" id="{2C73F7C8-A733-4631-A340-027FDAD1A2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32925" y="228970"/>
            <a:ext cx="2753371" cy="783684"/>
          </a:xfrm>
          <a:prstGeom prst="rect">
            <a:avLst/>
          </a:prstGeom>
        </p:spPr>
      </p:pic>
    </p:spTree>
    <p:extLst>
      <p:ext uri="{BB962C8B-B14F-4D97-AF65-F5344CB8AC3E}">
        <p14:creationId xmlns:p14="http://schemas.microsoft.com/office/powerpoint/2010/main" val="6250630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7">
            <a:extLst>
              <a:ext uri="{FF2B5EF4-FFF2-40B4-BE49-F238E27FC236}">
                <a16:creationId xmlns:a16="http://schemas.microsoft.com/office/drawing/2014/main" id="{B4B1CE30-14B3-A203-F405-50F1CAFD3D48}"/>
              </a:ext>
            </a:extLst>
          </p:cNvPr>
          <p:cNvSpPr txBox="1">
            <a:spLocks noChangeArrowheads="1"/>
          </p:cNvSpPr>
          <p:nvPr/>
        </p:nvSpPr>
        <p:spPr bwMode="auto">
          <a:xfrm>
            <a:off x="839416" y="106362"/>
            <a:ext cx="4218853"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chemeClr val="bg1"/>
                </a:solidFill>
              </a:rPr>
              <a:t>Research</a:t>
            </a:r>
            <a:r>
              <a:rPr lang="zh-CN" altLang="en-US" b="1">
                <a:solidFill>
                  <a:schemeClr val="bg1"/>
                </a:solidFill>
              </a:rPr>
              <a:t> </a:t>
            </a:r>
            <a:r>
              <a:rPr lang="en-US" altLang="zh-CN" b="1">
                <a:solidFill>
                  <a:schemeClr val="bg1"/>
                </a:solidFill>
              </a:rPr>
              <a:t>Methods</a:t>
            </a:r>
            <a:endParaRPr lang="zh-CN" altLang="en-US" b="1" dirty="0">
              <a:solidFill>
                <a:schemeClr val="bg1"/>
              </a:solidFill>
            </a:endParaRPr>
          </a:p>
        </p:txBody>
      </p:sp>
      <p:grpSp>
        <p:nvGrpSpPr>
          <p:cNvPr id="9" name="组合 8">
            <a:extLst>
              <a:ext uri="{FF2B5EF4-FFF2-40B4-BE49-F238E27FC236}">
                <a16:creationId xmlns:a16="http://schemas.microsoft.com/office/drawing/2014/main" id="{1BC8C819-45FC-6BD6-118E-F0975AAEE1FA}"/>
              </a:ext>
            </a:extLst>
          </p:cNvPr>
          <p:cNvGrpSpPr>
            <a:grpSpLocks/>
          </p:cNvGrpSpPr>
          <p:nvPr/>
        </p:nvGrpSpPr>
        <p:grpSpPr>
          <a:xfrm>
            <a:off x="213232" y="1228964"/>
            <a:ext cx="5473005" cy="354826"/>
            <a:chOff x="193418" y="479019"/>
            <a:chExt cx="1232055" cy="354826"/>
          </a:xfrm>
          <a:solidFill>
            <a:schemeClr val="bg1"/>
          </a:solidFill>
        </p:grpSpPr>
        <p:sp>
          <p:nvSpPr>
            <p:cNvPr id="10" name="矩形: 圆角 9">
              <a:extLst>
                <a:ext uri="{FF2B5EF4-FFF2-40B4-BE49-F238E27FC236}">
                  <a16:creationId xmlns:a16="http://schemas.microsoft.com/office/drawing/2014/main" id="{6DC0DDBC-B936-C978-2938-39E0678EC7DB}"/>
                </a:ext>
              </a:extLst>
            </p:cNvPr>
            <p:cNvSpPr/>
            <p:nvPr/>
          </p:nvSpPr>
          <p:spPr>
            <a:xfrm>
              <a:off x="193418" y="479019"/>
              <a:ext cx="1232055" cy="354826"/>
            </a:xfrm>
            <a:prstGeom prst="roundRect">
              <a:avLst>
                <a:gd name="adj" fmla="val 5000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11" name="文本框 9">
              <a:extLst>
                <a:ext uri="{FF2B5EF4-FFF2-40B4-BE49-F238E27FC236}">
                  <a16:creationId xmlns:a16="http://schemas.microsoft.com/office/drawing/2014/main" id="{4BEF04CC-A6F9-7250-A9AE-1C2B0D457340}"/>
                </a:ext>
              </a:extLst>
            </p:cNvPr>
            <p:cNvSpPr txBox="1"/>
            <p:nvPr/>
          </p:nvSpPr>
          <p:spPr>
            <a:xfrm>
              <a:off x="260805" y="487155"/>
              <a:ext cx="1097281" cy="338554"/>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chemeClr val="accent1"/>
                  </a:solidFill>
                  <a:effectLst/>
                  <a:uLnTx/>
                  <a:uFillTx/>
                  <a:cs typeface="+mn-ea"/>
                  <a:sym typeface="+mn-lt"/>
                </a:rPr>
                <a:t>The </a:t>
              </a:r>
              <a:r>
                <a:rPr lang="en-US" altLang="zh-CN" sz="1600" b="1">
                  <a:solidFill>
                    <a:schemeClr val="accent1"/>
                  </a:solidFill>
                  <a:cs typeface="+mn-ea"/>
                  <a:sym typeface="+mn-lt"/>
                </a:rPr>
                <a:t>F</a:t>
              </a:r>
              <a:r>
                <a:rPr kumimoji="0" lang="en-US" altLang="zh-CN" sz="1600" b="1" i="0" u="none" strike="noStrike" kern="1200" cap="none" spc="0" normalizeH="0" baseline="0" noProof="0">
                  <a:ln>
                    <a:noFill/>
                  </a:ln>
                  <a:solidFill>
                    <a:schemeClr val="accent1"/>
                  </a:solidFill>
                  <a:effectLst/>
                  <a:uLnTx/>
                  <a:uFillTx/>
                  <a:cs typeface="+mn-ea"/>
                  <a:sym typeface="+mn-lt"/>
                </a:rPr>
                <a:t>ramework </a:t>
              </a:r>
              <a:r>
                <a:rPr lang="en-US" altLang="zh-CN" sz="1600" b="1">
                  <a:solidFill>
                    <a:schemeClr val="accent1"/>
                  </a:solidFill>
                  <a:cs typeface="+mn-ea"/>
                  <a:sym typeface="+mn-lt"/>
                </a:rPr>
                <a:t>of the CGM Online Modeling</a:t>
              </a:r>
              <a:endParaRPr kumimoji="0" lang="zh-CN" altLang="en-US" sz="1600" b="1" i="0" u="none" strike="noStrike" kern="1200" cap="none" spc="0" normalizeH="0" baseline="0" noProof="0" dirty="0">
                <a:ln>
                  <a:noFill/>
                </a:ln>
                <a:solidFill>
                  <a:schemeClr val="accent1"/>
                </a:solidFill>
                <a:effectLst/>
                <a:uLnTx/>
                <a:uFillTx/>
                <a:cs typeface="+mn-ea"/>
                <a:sym typeface="+mn-lt"/>
              </a:endParaRPr>
            </a:p>
          </p:txBody>
        </p:sp>
      </p:grpSp>
      <p:grpSp>
        <p:nvGrpSpPr>
          <p:cNvPr id="7" name="组合 5">
            <a:extLst>
              <a:ext uri="{FF2B5EF4-FFF2-40B4-BE49-F238E27FC236}">
                <a16:creationId xmlns:a16="http://schemas.microsoft.com/office/drawing/2014/main" id="{B9FDA825-C382-3C46-6815-B26D9B4075A4}"/>
              </a:ext>
            </a:extLst>
          </p:cNvPr>
          <p:cNvGrpSpPr>
            <a:grpSpLocks/>
          </p:cNvGrpSpPr>
          <p:nvPr/>
        </p:nvGrpSpPr>
        <p:grpSpPr bwMode="auto">
          <a:xfrm>
            <a:off x="165558" y="188640"/>
            <a:ext cx="638175" cy="638175"/>
            <a:chOff x="3209823" y="2234042"/>
            <a:chExt cx="1607262" cy="1607262"/>
          </a:xfrm>
        </p:grpSpPr>
        <p:sp>
          <p:nvSpPr>
            <p:cNvPr id="8" name="椭圆 7">
              <a:extLst>
                <a:ext uri="{FF2B5EF4-FFF2-40B4-BE49-F238E27FC236}">
                  <a16:creationId xmlns:a16="http://schemas.microsoft.com/office/drawing/2014/main" id="{1C14AF5F-0A1D-27CD-9C23-554AABF8D9E7}"/>
                </a:ext>
              </a:extLst>
            </p:cNvPr>
            <p:cNvSpPr/>
            <p:nvPr/>
          </p:nvSpPr>
          <p:spPr>
            <a:xfrm>
              <a:off x="3209823" y="2234042"/>
              <a:ext cx="1607262" cy="1607262"/>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2" name="椭圆 11">
              <a:extLst>
                <a:ext uri="{FF2B5EF4-FFF2-40B4-BE49-F238E27FC236}">
                  <a16:creationId xmlns:a16="http://schemas.microsoft.com/office/drawing/2014/main" id="{6D92600C-255A-980A-1B70-E486AF87C9BC}"/>
                </a:ext>
              </a:extLst>
            </p:cNvPr>
            <p:cNvSpPr/>
            <p:nvPr/>
          </p:nvSpPr>
          <p:spPr>
            <a:xfrm>
              <a:off x="3317775" y="2341991"/>
              <a:ext cx="1391361" cy="1391361"/>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4" name="KSO_Shape">
              <a:extLst>
                <a:ext uri="{FF2B5EF4-FFF2-40B4-BE49-F238E27FC236}">
                  <a16:creationId xmlns:a16="http://schemas.microsoft.com/office/drawing/2014/main" id="{409A67D9-F9A2-71F5-9F83-0A21FF0C2E24}"/>
                </a:ext>
              </a:extLst>
            </p:cNvPr>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chemeClr val="accent2"/>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noProof="1">
                <a:solidFill>
                  <a:srgbClr val="FFFFFF"/>
                </a:solidFill>
              </a:endParaRPr>
            </a:p>
          </p:txBody>
        </p:sp>
      </p:grpSp>
      <p:grpSp>
        <p:nvGrpSpPr>
          <p:cNvPr id="94" name="组合 93">
            <a:extLst>
              <a:ext uri="{FF2B5EF4-FFF2-40B4-BE49-F238E27FC236}">
                <a16:creationId xmlns:a16="http://schemas.microsoft.com/office/drawing/2014/main" id="{CC0279BD-4C47-20DF-10B5-EE985C7414F0}"/>
              </a:ext>
            </a:extLst>
          </p:cNvPr>
          <p:cNvGrpSpPr/>
          <p:nvPr/>
        </p:nvGrpSpPr>
        <p:grpSpPr>
          <a:xfrm>
            <a:off x="978751" y="1833299"/>
            <a:ext cx="10234497" cy="4918339"/>
            <a:chOff x="979962" y="1401249"/>
            <a:chExt cx="10234497" cy="4918339"/>
          </a:xfrm>
        </p:grpSpPr>
        <p:grpSp>
          <p:nvGrpSpPr>
            <p:cNvPr id="95" name="组合 94">
              <a:extLst>
                <a:ext uri="{FF2B5EF4-FFF2-40B4-BE49-F238E27FC236}">
                  <a16:creationId xmlns:a16="http://schemas.microsoft.com/office/drawing/2014/main" id="{501DF373-650A-B06E-6866-BE6EA946F9AC}"/>
                </a:ext>
              </a:extLst>
            </p:cNvPr>
            <p:cNvGrpSpPr/>
            <p:nvPr/>
          </p:nvGrpSpPr>
          <p:grpSpPr>
            <a:xfrm>
              <a:off x="979962" y="1401249"/>
              <a:ext cx="10234497" cy="4918339"/>
              <a:chOff x="878902" y="1301727"/>
              <a:chExt cx="10234497" cy="4918339"/>
            </a:xfrm>
          </p:grpSpPr>
          <p:sp>
            <p:nvSpPr>
              <p:cNvPr id="104" name="矩形 103">
                <a:extLst>
                  <a:ext uri="{FF2B5EF4-FFF2-40B4-BE49-F238E27FC236}">
                    <a16:creationId xmlns:a16="http://schemas.microsoft.com/office/drawing/2014/main" id="{23AB7B5A-2949-84C4-DE4A-433688C701A9}"/>
                  </a:ext>
                </a:extLst>
              </p:cNvPr>
              <p:cNvSpPr/>
              <p:nvPr/>
            </p:nvSpPr>
            <p:spPr>
              <a:xfrm>
                <a:off x="4141784" y="1301727"/>
                <a:ext cx="3708000" cy="4400550"/>
              </a:xfrm>
              <a:prstGeom prst="rect">
                <a:avLst/>
              </a:prstGeom>
              <a:solidFill>
                <a:srgbClr val="E0EF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5" name="矩形: 圆角 104">
                <a:extLst>
                  <a:ext uri="{FF2B5EF4-FFF2-40B4-BE49-F238E27FC236}">
                    <a16:creationId xmlns:a16="http://schemas.microsoft.com/office/drawing/2014/main" id="{B7DFD2B2-8990-DA2F-E3B4-BDCE9C86F83A}"/>
                  </a:ext>
                </a:extLst>
              </p:cNvPr>
              <p:cNvSpPr/>
              <p:nvPr/>
            </p:nvSpPr>
            <p:spPr>
              <a:xfrm>
                <a:off x="4957836" y="5500066"/>
                <a:ext cx="2016000" cy="720000"/>
              </a:xfrm>
              <a:prstGeom prst="roundRect">
                <a:avLst/>
              </a:prstGeom>
              <a:solidFill>
                <a:srgbClr val="B2C5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Crop growth model cloud</a:t>
                </a: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106" name="组合 105">
                <a:extLst>
                  <a:ext uri="{FF2B5EF4-FFF2-40B4-BE49-F238E27FC236}">
                    <a16:creationId xmlns:a16="http://schemas.microsoft.com/office/drawing/2014/main" id="{2379D98D-A57C-F321-7A8B-100613B4647C}"/>
                  </a:ext>
                </a:extLst>
              </p:cNvPr>
              <p:cNvGrpSpPr/>
              <p:nvPr/>
            </p:nvGrpSpPr>
            <p:grpSpPr>
              <a:xfrm>
                <a:off x="8053399" y="1303972"/>
                <a:ext cx="3060000" cy="4916094"/>
                <a:chOff x="8053399" y="1303972"/>
                <a:chExt cx="3060000" cy="4916094"/>
              </a:xfrm>
            </p:grpSpPr>
            <p:sp>
              <p:nvSpPr>
                <p:cNvPr id="158" name="矩形 157">
                  <a:extLst>
                    <a:ext uri="{FF2B5EF4-FFF2-40B4-BE49-F238E27FC236}">
                      <a16:creationId xmlns:a16="http://schemas.microsoft.com/office/drawing/2014/main" id="{4A35D3BE-6FF4-30EC-80CC-5943F4B71C67}"/>
                    </a:ext>
                  </a:extLst>
                </p:cNvPr>
                <p:cNvSpPr/>
                <p:nvPr/>
              </p:nvSpPr>
              <p:spPr>
                <a:xfrm>
                  <a:off x="8053399" y="1303972"/>
                  <a:ext cx="3060000" cy="4400550"/>
                </a:xfrm>
                <a:prstGeom prst="rect">
                  <a:avLst/>
                </a:prstGeom>
                <a:solidFill>
                  <a:srgbClr val="E6E5E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9" name="矩形 158">
                  <a:extLst>
                    <a:ext uri="{FF2B5EF4-FFF2-40B4-BE49-F238E27FC236}">
                      <a16:creationId xmlns:a16="http://schemas.microsoft.com/office/drawing/2014/main" id="{0F3C32CE-FF75-5E3A-3EC6-B8EBC40BB9E8}"/>
                    </a:ext>
                  </a:extLst>
                </p:cNvPr>
                <p:cNvSpPr/>
                <p:nvPr/>
              </p:nvSpPr>
              <p:spPr>
                <a:xfrm rot="5400000">
                  <a:off x="7704391" y="2895763"/>
                  <a:ext cx="1781176" cy="1054582"/>
                </a:xfrm>
                <a:prstGeom prst="rect">
                  <a:avLst/>
                </a:prstGeom>
                <a:noFill/>
                <a:ln w="28575" cap="flat" cmpd="sng" algn="ctr">
                  <a:solidFill>
                    <a:srgbClr val="ED7D31">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60" name="组合 159">
                  <a:extLst>
                    <a:ext uri="{FF2B5EF4-FFF2-40B4-BE49-F238E27FC236}">
                      <a16:creationId xmlns:a16="http://schemas.microsoft.com/office/drawing/2014/main" id="{125FAE58-ACA3-269A-F641-A8EEEB8EDAC4}"/>
                    </a:ext>
                  </a:extLst>
                </p:cNvPr>
                <p:cNvGrpSpPr/>
                <p:nvPr/>
              </p:nvGrpSpPr>
              <p:grpSpPr>
                <a:xfrm>
                  <a:off x="9583399" y="3831308"/>
                  <a:ext cx="1182201" cy="985024"/>
                  <a:chOff x="524549" y="2861439"/>
                  <a:chExt cx="1639062" cy="1374015"/>
                </a:xfrm>
              </p:grpSpPr>
              <p:sp>
                <p:nvSpPr>
                  <p:cNvPr id="168" name="任意多边形: 形状 167">
                    <a:extLst>
                      <a:ext uri="{FF2B5EF4-FFF2-40B4-BE49-F238E27FC236}">
                        <a16:creationId xmlns:a16="http://schemas.microsoft.com/office/drawing/2014/main" id="{BC068BC2-9001-4B6B-B16A-CCDF396413D8}"/>
                      </a:ext>
                    </a:extLst>
                  </p:cNvPr>
                  <p:cNvSpPr/>
                  <p:nvPr/>
                </p:nvSpPr>
                <p:spPr>
                  <a:xfrm>
                    <a:off x="534066" y="2861439"/>
                    <a:ext cx="1619869" cy="978133"/>
                  </a:xfrm>
                  <a:custGeom>
                    <a:avLst/>
                    <a:gdLst>
                      <a:gd name="connsiteX0" fmla="*/ 1629296 w 1629295"/>
                      <a:gd name="connsiteY0" fmla="*/ 915293 h 915293"/>
                      <a:gd name="connsiteX1" fmla="*/ 0 w 1629295"/>
                      <a:gd name="connsiteY1" fmla="*/ 915293 h 915293"/>
                      <a:gd name="connsiteX2" fmla="*/ 0 w 1629295"/>
                      <a:gd name="connsiteY2" fmla="*/ 53764 h 915293"/>
                      <a:gd name="connsiteX3" fmla="*/ 53764 w 1629295"/>
                      <a:gd name="connsiteY3" fmla="*/ 0 h 915293"/>
                      <a:gd name="connsiteX4" fmla="*/ 1575532 w 1629295"/>
                      <a:gd name="connsiteY4" fmla="*/ 0 h 915293"/>
                      <a:gd name="connsiteX5" fmla="*/ 1629296 w 1629295"/>
                      <a:gd name="connsiteY5" fmla="*/ 53764 h 915293"/>
                      <a:gd name="connsiteX6" fmla="*/ 1629296 w 1629295"/>
                      <a:gd name="connsiteY6" fmla="*/ 915293 h 91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9295" h="915293">
                        <a:moveTo>
                          <a:pt x="1629296" y="915293"/>
                        </a:moveTo>
                        <a:lnTo>
                          <a:pt x="0" y="915293"/>
                        </a:lnTo>
                        <a:lnTo>
                          <a:pt x="0" y="53764"/>
                        </a:lnTo>
                        <a:cubicBezTo>
                          <a:pt x="0" y="23999"/>
                          <a:pt x="23999" y="0"/>
                          <a:pt x="53764" y="0"/>
                        </a:cubicBezTo>
                        <a:lnTo>
                          <a:pt x="1575532" y="0"/>
                        </a:lnTo>
                        <a:cubicBezTo>
                          <a:pt x="1605297" y="0"/>
                          <a:pt x="1629296" y="23999"/>
                          <a:pt x="1629296" y="53764"/>
                        </a:cubicBezTo>
                        <a:lnTo>
                          <a:pt x="1629296" y="915293"/>
                        </a:lnTo>
                        <a:close/>
                      </a:path>
                    </a:pathLst>
                  </a:custGeom>
                  <a:solidFill>
                    <a:sysClr val="window" lastClr="FFFFFF"/>
                  </a:solidFill>
                  <a:ln w="1860" cap="flat">
                    <a:solidFill>
                      <a:srgbClr val="5B9BD5">
                        <a:lumMod val="50000"/>
                      </a:srgb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69" name="任意多边形: 形状 168">
                    <a:extLst>
                      <a:ext uri="{FF2B5EF4-FFF2-40B4-BE49-F238E27FC236}">
                        <a16:creationId xmlns:a16="http://schemas.microsoft.com/office/drawing/2014/main" id="{B1C28366-9B29-862A-3668-389B7A1F3457}"/>
                      </a:ext>
                    </a:extLst>
                  </p:cNvPr>
                  <p:cNvSpPr/>
                  <p:nvPr/>
                </p:nvSpPr>
                <p:spPr>
                  <a:xfrm>
                    <a:off x="534067" y="2861439"/>
                    <a:ext cx="1629544" cy="1169563"/>
                  </a:xfrm>
                  <a:custGeom>
                    <a:avLst/>
                    <a:gdLst>
                      <a:gd name="connsiteX0" fmla="*/ 1612925 w 1668735"/>
                      <a:gd name="connsiteY0" fmla="*/ 37207 h 1131651"/>
                      <a:gd name="connsiteX1" fmla="*/ 1631528 w 1668735"/>
                      <a:gd name="connsiteY1" fmla="*/ 55811 h 1131651"/>
                      <a:gd name="connsiteX2" fmla="*/ 1631528 w 1668735"/>
                      <a:gd name="connsiteY2" fmla="*/ 1075841 h 1131651"/>
                      <a:gd name="connsiteX3" fmla="*/ 1612925 w 1668735"/>
                      <a:gd name="connsiteY3" fmla="*/ 1094445 h 1131651"/>
                      <a:gd name="connsiteX4" fmla="*/ 55811 w 1668735"/>
                      <a:gd name="connsiteY4" fmla="*/ 1094445 h 1131651"/>
                      <a:gd name="connsiteX5" fmla="*/ 37207 w 1668735"/>
                      <a:gd name="connsiteY5" fmla="*/ 1075841 h 1131651"/>
                      <a:gd name="connsiteX6" fmla="*/ 37207 w 1668735"/>
                      <a:gd name="connsiteY6" fmla="*/ 55811 h 1131651"/>
                      <a:gd name="connsiteX7" fmla="*/ 55811 w 1668735"/>
                      <a:gd name="connsiteY7" fmla="*/ 37207 h 1131651"/>
                      <a:gd name="connsiteX8" fmla="*/ 1612925 w 1668735"/>
                      <a:gd name="connsiteY8" fmla="*/ 37207 h 1131651"/>
                      <a:gd name="connsiteX9" fmla="*/ 1612925 w 1668735"/>
                      <a:gd name="connsiteY9" fmla="*/ 0 h 1131651"/>
                      <a:gd name="connsiteX10" fmla="*/ 55811 w 1668735"/>
                      <a:gd name="connsiteY10" fmla="*/ 0 h 1131651"/>
                      <a:gd name="connsiteX11" fmla="*/ 0 w 1668735"/>
                      <a:gd name="connsiteY11" fmla="*/ 55811 h 1131651"/>
                      <a:gd name="connsiteX12" fmla="*/ 0 w 1668735"/>
                      <a:gd name="connsiteY12" fmla="*/ 1075841 h 1131651"/>
                      <a:gd name="connsiteX13" fmla="*/ 55811 w 1668735"/>
                      <a:gd name="connsiteY13" fmla="*/ 1131652 h 1131651"/>
                      <a:gd name="connsiteX14" fmla="*/ 1612925 w 1668735"/>
                      <a:gd name="connsiteY14" fmla="*/ 1131652 h 1131651"/>
                      <a:gd name="connsiteX15" fmla="*/ 1668735 w 1668735"/>
                      <a:gd name="connsiteY15" fmla="*/ 1075841 h 1131651"/>
                      <a:gd name="connsiteX16" fmla="*/ 1668735 w 1668735"/>
                      <a:gd name="connsiteY16" fmla="*/ 55811 h 1131651"/>
                      <a:gd name="connsiteX17" fmla="*/ 1612925 w 1668735"/>
                      <a:gd name="connsiteY17" fmla="*/ 0 h 113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8735" h="1131651">
                        <a:moveTo>
                          <a:pt x="1612925" y="37207"/>
                        </a:moveTo>
                        <a:cubicBezTo>
                          <a:pt x="1623157" y="37207"/>
                          <a:pt x="1631528" y="45579"/>
                          <a:pt x="1631528" y="55811"/>
                        </a:cubicBezTo>
                        <a:lnTo>
                          <a:pt x="1631528" y="1075841"/>
                        </a:lnTo>
                        <a:cubicBezTo>
                          <a:pt x="1631528" y="1086073"/>
                          <a:pt x="1623157" y="1094445"/>
                          <a:pt x="1612925" y="1094445"/>
                        </a:cubicBezTo>
                        <a:lnTo>
                          <a:pt x="55811" y="1094445"/>
                        </a:lnTo>
                        <a:cubicBezTo>
                          <a:pt x="45579" y="1094445"/>
                          <a:pt x="37207" y="1086073"/>
                          <a:pt x="37207" y="1075841"/>
                        </a:cubicBezTo>
                        <a:lnTo>
                          <a:pt x="37207" y="55811"/>
                        </a:lnTo>
                        <a:cubicBezTo>
                          <a:pt x="37207" y="45579"/>
                          <a:pt x="45579" y="37207"/>
                          <a:pt x="55811" y="37207"/>
                        </a:cubicBezTo>
                        <a:lnTo>
                          <a:pt x="1612925" y="37207"/>
                        </a:lnTo>
                        <a:moveTo>
                          <a:pt x="1612925" y="0"/>
                        </a:moveTo>
                        <a:lnTo>
                          <a:pt x="55811" y="0"/>
                        </a:lnTo>
                        <a:cubicBezTo>
                          <a:pt x="24929" y="0"/>
                          <a:pt x="0" y="24929"/>
                          <a:pt x="0" y="55811"/>
                        </a:cubicBezTo>
                        <a:lnTo>
                          <a:pt x="0" y="1075841"/>
                        </a:lnTo>
                        <a:cubicBezTo>
                          <a:pt x="0" y="1106723"/>
                          <a:pt x="24929" y="1131652"/>
                          <a:pt x="55811" y="1131652"/>
                        </a:cubicBezTo>
                        <a:lnTo>
                          <a:pt x="1612925" y="1131652"/>
                        </a:lnTo>
                        <a:cubicBezTo>
                          <a:pt x="1643807" y="1131652"/>
                          <a:pt x="1668735" y="1106723"/>
                          <a:pt x="1668735" y="1075841"/>
                        </a:cubicBezTo>
                        <a:lnTo>
                          <a:pt x="1668735" y="55811"/>
                        </a:lnTo>
                        <a:cubicBezTo>
                          <a:pt x="1668735" y="24929"/>
                          <a:pt x="1643807" y="0"/>
                          <a:pt x="1612925" y="0"/>
                        </a:cubicBezTo>
                        <a:close/>
                      </a:path>
                    </a:pathLst>
                  </a:custGeom>
                  <a:solidFill>
                    <a:srgbClr val="5B9BD5">
                      <a:lumMod val="50000"/>
                    </a:srgbClr>
                  </a:solid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70" name="任意多边形: 形状 169">
                    <a:extLst>
                      <a:ext uri="{FF2B5EF4-FFF2-40B4-BE49-F238E27FC236}">
                        <a16:creationId xmlns:a16="http://schemas.microsoft.com/office/drawing/2014/main" id="{51608717-E0CC-7670-881C-BA4F17511AD2}"/>
                      </a:ext>
                    </a:extLst>
                  </p:cNvPr>
                  <p:cNvSpPr/>
                  <p:nvPr/>
                </p:nvSpPr>
                <p:spPr>
                  <a:xfrm>
                    <a:off x="1189375" y="3996561"/>
                    <a:ext cx="277698" cy="236727"/>
                  </a:xfrm>
                  <a:custGeom>
                    <a:avLst/>
                    <a:gdLst>
                      <a:gd name="connsiteX0" fmla="*/ 0 w 277698"/>
                      <a:gd name="connsiteY0" fmla="*/ 228211 h 236727"/>
                      <a:gd name="connsiteX1" fmla="*/ 53273 w 277698"/>
                      <a:gd name="connsiteY1" fmla="*/ 1672 h 236727"/>
                      <a:gd name="connsiteX2" fmla="*/ 89490 w 277698"/>
                      <a:gd name="connsiteY2" fmla="*/ 10189 h 236727"/>
                      <a:gd name="connsiteX3" fmla="*/ 36217 w 277698"/>
                      <a:gd name="connsiteY3" fmla="*/ 236728 h 236727"/>
                      <a:gd name="connsiteX4" fmla="*/ 188206 w 277698"/>
                      <a:gd name="connsiteY4" fmla="*/ 8517 h 236727"/>
                      <a:gd name="connsiteX5" fmla="*/ 224427 w 277698"/>
                      <a:gd name="connsiteY5" fmla="*/ 0 h 236727"/>
                      <a:gd name="connsiteX6" fmla="*/ 277698 w 277698"/>
                      <a:gd name="connsiteY6" fmla="*/ 226563 h 236727"/>
                      <a:gd name="connsiteX7" fmla="*/ 241477 w 277698"/>
                      <a:gd name="connsiteY7" fmla="*/ 235080 h 23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698" h="236727">
                        <a:moveTo>
                          <a:pt x="0" y="228211"/>
                        </a:moveTo>
                        <a:lnTo>
                          <a:pt x="53273" y="1672"/>
                        </a:lnTo>
                        <a:lnTo>
                          <a:pt x="89490" y="10189"/>
                        </a:lnTo>
                        <a:lnTo>
                          <a:pt x="36217" y="236728"/>
                        </a:lnTo>
                        <a:close/>
                        <a:moveTo>
                          <a:pt x="188206" y="8517"/>
                        </a:moveTo>
                        <a:lnTo>
                          <a:pt x="224427" y="0"/>
                        </a:lnTo>
                        <a:lnTo>
                          <a:pt x="277698" y="226563"/>
                        </a:lnTo>
                        <a:lnTo>
                          <a:pt x="241477" y="235080"/>
                        </a:lnTo>
                        <a:close/>
                      </a:path>
                    </a:pathLst>
                  </a:custGeom>
                  <a:solidFill>
                    <a:srgbClr val="5B9BD5">
                      <a:lumMod val="50000"/>
                    </a:srgbClr>
                  </a:solid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71" name="任意多边形: 形状 170">
                    <a:extLst>
                      <a:ext uri="{FF2B5EF4-FFF2-40B4-BE49-F238E27FC236}">
                        <a16:creationId xmlns:a16="http://schemas.microsoft.com/office/drawing/2014/main" id="{B90635CA-0F91-E554-B124-46B96FB4B819}"/>
                      </a:ext>
                    </a:extLst>
                  </p:cNvPr>
                  <p:cNvSpPr/>
                  <p:nvPr/>
                </p:nvSpPr>
                <p:spPr>
                  <a:xfrm>
                    <a:off x="524549" y="3830315"/>
                    <a:ext cx="1629543" cy="405139"/>
                  </a:xfrm>
                  <a:custGeom>
                    <a:avLst/>
                    <a:gdLst>
                      <a:gd name="connsiteX0" fmla="*/ 1127092 w 1629543"/>
                      <a:gd name="connsiteY0" fmla="*/ 405140 h 405139"/>
                      <a:gd name="connsiteX1" fmla="*/ 491224 w 1629543"/>
                      <a:gd name="connsiteY1" fmla="*/ 405140 h 405139"/>
                      <a:gd name="connsiteX2" fmla="*/ 472620 w 1629543"/>
                      <a:gd name="connsiteY2" fmla="*/ 386536 h 405139"/>
                      <a:gd name="connsiteX3" fmla="*/ 491224 w 1629543"/>
                      <a:gd name="connsiteY3" fmla="*/ 367933 h 405139"/>
                      <a:gd name="connsiteX4" fmla="*/ 1127278 w 1629543"/>
                      <a:gd name="connsiteY4" fmla="*/ 367933 h 405139"/>
                      <a:gd name="connsiteX5" fmla="*/ 1145882 w 1629543"/>
                      <a:gd name="connsiteY5" fmla="*/ 386536 h 405139"/>
                      <a:gd name="connsiteX6" fmla="*/ 1127092 w 1629543"/>
                      <a:gd name="connsiteY6" fmla="*/ 405140 h 405139"/>
                      <a:gd name="connsiteX7" fmla="*/ 0 w 1629543"/>
                      <a:gd name="connsiteY7" fmla="*/ 18604 h 405139"/>
                      <a:gd name="connsiteX8" fmla="*/ 61 w 1629543"/>
                      <a:gd name="connsiteY8" fmla="*/ 0 h 405139"/>
                      <a:gd name="connsiteX9" fmla="*/ 1629543 w 1629543"/>
                      <a:gd name="connsiteY9" fmla="*/ 5352 h 405139"/>
                      <a:gd name="connsiteX10" fmla="*/ 1629482 w 1629543"/>
                      <a:gd name="connsiteY10" fmla="*/ 23956 h 40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9543" h="405139">
                        <a:moveTo>
                          <a:pt x="1127092" y="405140"/>
                        </a:moveTo>
                        <a:lnTo>
                          <a:pt x="491224" y="405140"/>
                        </a:lnTo>
                        <a:cubicBezTo>
                          <a:pt x="480992" y="405140"/>
                          <a:pt x="472620" y="396768"/>
                          <a:pt x="472620" y="386536"/>
                        </a:cubicBezTo>
                        <a:cubicBezTo>
                          <a:pt x="472620" y="376304"/>
                          <a:pt x="480992" y="367933"/>
                          <a:pt x="491224" y="367933"/>
                        </a:cubicBezTo>
                        <a:lnTo>
                          <a:pt x="1127278" y="367933"/>
                        </a:lnTo>
                        <a:cubicBezTo>
                          <a:pt x="1137510" y="367933"/>
                          <a:pt x="1145882" y="376304"/>
                          <a:pt x="1145882" y="386536"/>
                        </a:cubicBezTo>
                        <a:cubicBezTo>
                          <a:pt x="1145882" y="396768"/>
                          <a:pt x="1137510" y="405140"/>
                          <a:pt x="1127092" y="405140"/>
                        </a:cubicBezTo>
                        <a:close/>
                        <a:moveTo>
                          <a:pt x="0" y="18604"/>
                        </a:moveTo>
                        <a:lnTo>
                          <a:pt x="61" y="0"/>
                        </a:lnTo>
                        <a:lnTo>
                          <a:pt x="1629543" y="5352"/>
                        </a:lnTo>
                        <a:lnTo>
                          <a:pt x="1629482" y="23956"/>
                        </a:lnTo>
                        <a:close/>
                      </a:path>
                    </a:pathLst>
                  </a:custGeom>
                  <a:solidFill>
                    <a:srgbClr val="5B9BD5">
                      <a:lumMod val="50000"/>
                    </a:srgbClr>
                  </a:solid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pic>
                <p:nvPicPr>
                  <p:cNvPr id="172" name="Picture 2" descr="WUR is working on Digital Twins for tomatoes, food and farming - NPEC">
                    <a:extLst>
                      <a:ext uri="{FF2B5EF4-FFF2-40B4-BE49-F238E27FC236}">
                        <a16:creationId xmlns:a16="http://schemas.microsoft.com/office/drawing/2014/main" id="{119D82D8-F1CC-297C-EA73-17158A96B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000" y="2881344"/>
                    <a:ext cx="1567677" cy="1113051"/>
                  </a:xfrm>
                  <a:prstGeom prst="rect">
                    <a:avLst/>
                  </a:prstGeom>
                  <a:noFill/>
                  <a:extLst>
                    <a:ext uri="{909E8E84-426E-40DD-AFC4-6F175D3DCCD1}">
                      <a14:hiddenFill xmlns:a14="http://schemas.microsoft.com/office/drawing/2010/main">
                        <a:solidFill>
                          <a:srgbClr val="FFFFFF"/>
                        </a:solidFill>
                      </a14:hiddenFill>
                    </a:ext>
                  </a:extLst>
                </p:spPr>
              </p:pic>
            </p:grpSp>
            <p:pic>
              <p:nvPicPr>
                <p:cNvPr id="161" name="图形 160">
                  <a:extLst>
                    <a:ext uri="{FF2B5EF4-FFF2-40B4-BE49-F238E27FC236}">
                      <a16:creationId xmlns:a16="http://schemas.microsoft.com/office/drawing/2014/main" id="{FBDF6C30-6FD6-E1EE-25A5-817909A19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51368" y="2235569"/>
                  <a:ext cx="797940" cy="797940"/>
                </a:xfrm>
                <a:prstGeom prst="rect">
                  <a:avLst/>
                </a:prstGeom>
              </p:spPr>
            </p:pic>
            <p:cxnSp>
              <p:nvCxnSpPr>
                <p:cNvPr id="162" name="连接符: 肘形 161">
                  <a:extLst>
                    <a:ext uri="{FF2B5EF4-FFF2-40B4-BE49-F238E27FC236}">
                      <a16:creationId xmlns:a16="http://schemas.microsoft.com/office/drawing/2014/main" id="{390ED11F-E586-8AC1-F902-7A1CB82B961D}"/>
                    </a:ext>
                  </a:extLst>
                </p:cNvPr>
                <p:cNvCxnSpPr>
                  <a:cxnSpLocks/>
                </p:cNvCxnSpPr>
                <p:nvPr/>
              </p:nvCxnSpPr>
              <p:spPr>
                <a:xfrm rot="5400000">
                  <a:off x="9760513" y="3425571"/>
                  <a:ext cx="784128" cy="1"/>
                </a:xfrm>
                <a:prstGeom prst="bentConnector3">
                  <a:avLst/>
                </a:prstGeom>
                <a:noFill/>
                <a:ln w="34925" cap="flat" cmpd="sng" algn="ctr">
                  <a:solidFill>
                    <a:sysClr val="windowText" lastClr="000000"/>
                  </a:solidFill>
                  <a:prstDash val="dash"/>
                  <a:miter lim="800000"/>
                  <a:headEnd type="triangle"/>
                  <a:tailEnd type="triangle"/>
                </a:ln>
                <a:effectLst/>
              </p:spPr>
            </p:cxnSp>
            <p:sp>
              <p:nvSpPr>
                <p:cNvPr id="163" name="文本框 162">
                  <a:extLst>
                    <a:ext uri="{FF2B5EF4-FFF2-40B4-BE49-F238E27FC236}">
                      <a16:creationId xmlns:a16="http://schemas.microsoft.com/office/drawing/2014/main" id="{7D808746-C7B0-7778-C026-A1C4F1DF2439}"/>
                    </a:ext>
                  </a:extLst>
                </p:cNvPr>
                <p:cNvSpPr txBox="1"/>
                <p:nvPr/>
              </p:nvSpPr>
              <p:spPr>
                <a:xfrm>
                  <a:off x="10319538" y="3231069"/>
                  <a:ext cx="68606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HTTP</a:t>
                  </a: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164" name="组合 163">
                  <a:extLst>
                    <a:ext uri="{FF2B5EF4-FFF2-40B4-BE49-F238E27FC236}">
                      <a16:creationId xmlns:a16="http://schemas.microsoft.com/office/drawing/2014/main" id="{C44AF2F3-43AC-0F58-6B0B-7C247E41DC41}"/>
                    </a:ext>
                  </a:extLst>
                </p:cNvPr>
                <p:cNvGrpSpPr/>
                <p:nvPr/>
              </p:nvGrpSpPr>
              <p:grpSpPr>
                <a:xfrm>
                  <a:off x="9058831" y="3107959"/>
                  <a:ext cx="875488" cy="307777"/>
                  <a:chOff x="8786314" y="3119923"/>
                  <a:chExt cx="875488" cy="307777"/>
                </a:xfrm>
              </p:grpSpPr>
              <p:cxnSp>
                <p:nvCxnSpPr>
                  <p:cNvPr id="166" name="直接箭头连接符 165">
                    <a:extLst>
                      <a:ext uri="{FF2B5EF4-FFF2-40B4-BE49-F238E27FC236}">
                        <a16:creationId xmlns:a16="http://schemas.microsoft.com/office/drawing/2014/main" id="{B13ED5E1-82BC-0715-459C-8B4504AC6D82}"/>
                      </a:ext>
                    </a:extLst>
                  </p:cNvPr>
                  <p:cNvCxnSpPr>
                    <a:cxnSpLocks/>
                  </p:cNvCxnSpPr>
                  <p:nvPr/>
                </p:nvCxnSpPr>
                <p:spPr>
                  <a:xfrm>
                    <a:off x="8786314" y="3403729"/>
                    <a:ext cx="875488" cy="0"/>
                  </a:xfrm>
                  <a:prstGeom prst="straightConnector1">
                    <a:avLst/>
                  </a:prstGeom>
                  <a:noFill/>
                  <a:ln w="34925" cap="flat" cmpd="sng" algn="ctr">
                    <a:solidFill>
                      <a:srgbClr val="4472C4"/>
                    </a:solidFill>
                    <a:prstDash val="dash"/>
                    <a:miter lim="800000"/>
                    <a:headEnd type="triangle"/>
                    <a:tailEnd type="triangle"/>
                  </a:ln>
                  <a:effectLst/>
                </p:spPr>
              </p:cxnSp>
              <p:sp>
                <p:nvSpPr>
                  <p:cNvPr id="167" name="文本框 166">
                    <a:extLst>
                      <a:ext uri="{FF2B5EF4-FFF2-40B4-BE49-F238E27FC236}">
                        <a16:creationId xmlns:a16="http://schemas.microsoft.com/office/drawing/2014/main" id="{BC35C48B-CB98-7F4C-84BA-015BA8841E63}"/>
                      </a:ext>
                    </a:extLst>
                  </p:cNvPr>
                  <p:cNvSpPr txBox="1"/>
                  <p:nvPr/>
                </p:nvSpPr>
                <p:spPr>
                  <a:xfrm>
                    <a:off x="8900701" y="3119923"/>
                    <a:ext cx="633107"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JSON</a:t>
                    </a: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165" name="矩形: 圆角 164">
                  <a:extLst>
                    <a:ext uri="{FF2B5EF4-FFF2-40B4-BE49-F238E27FC236}">
                      <a16:creationId xmlns:a16="http://schemas.microsoft.com/office/drawing/2014/main" id="{471C4BC1-3A5E-A77F-6354-ED40E6B532B8}"/>
                    </a:ext>
                  </a:extLst>
                </p:cNvPr>
                <p:cNvSpPr/>
                <p:nvPr/>
              </p:nvSpPr>
              <p:spPr>
                <a:xfrm>
                  <a:off x="8488575" y="5500066"/>
                  <a:ext cx="2016000" cy="720000"/>
                </a:xfrm>
                <a:prstGeom prst="roundRect">
                  <a:avLst/>
                </a:prstGeom>
                <a:solidFill>
                  <a:srgbClr val="FFD86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User modeling interaction layer</a:t>
                  </a: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107" name="矩形 106">
                <a:extLst>
                  <a:ext uri="{FF2B5EF4-FFF2-40B4-BE49-F238E27FC236}">
                    <a16:creationId xmlns:a16="http://schemas.microsoft.com/office/drawing/2014/main" id="{717D38CD-AEA6-90F9-FDAF-B56E55328403}"/>
                  </a:ext>
                </a:extLst>
              </p:cNvPr>
              <p:cNvSpPr/>
              <p:nvPr/>
            </p:nvSpPr>
            <p:spPr>
              <a:xfrm>
                <a:off x="878902" y="1301727"/>
                <a:ext cx="3060000" cy="4400550"/>
              </a:xfrm>
              <a:prstGeom prst="rect">
                <a:avLst/>
              </a:prstGeom>
              <a:solidFill>
                <a:srgbClr val="F2F8E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8" name="图形 2">
                <a:extLst>
                  <a:ext uri="{FF2B5EF4-FFF2-40B4-BE49-F238E27FC236}">
                    <a16:creationId xmlns:a16="http://schemas.microsoft.com/office/drawing/2014/main" id="{AE370460-3061-4258-7227-29A80B4F6F1E}"/>
                  </a:ext>
                </a:extLst>
              </p:cNvPr>
              <p:cNvSpPr/>
              <p:nvPr/>
            </p:nvSpPr>
            <p:spPr>
              <a:xfrm>
                <a:off x="1270364" y="2523495"/>
                <a:ext cx="493599" cy="346708"/>
              </a:xfrm>
              <a:custGeom>
                <a:avLst/>
                <a:gdLst>
                  <a:gd name="connsiteX0" fmla="*/ 1316355 w 1744979"/>
                  <a:gd name="connsiteY0" fmla="*/ 1270 h 1209039"/>
                  <a:gd name="connsiteX1" fmla="*/ 1473518 w 1744979"/>
                  <a:gd name="connsiteY1" fmla="*/ 15557 h 1209039"/>
                  <a:gd name="connsiteX2" fmla="*/ 1610678 w 1744979"/>
                  <a:gd name="connsiteY2" fmla="*/ 65088 h 1209039"/>
                  <a:gd name="connsiteX3" fmla="*/ 1707833 w 1744979"/>
                  <a:gd name="connsiteY3" fmla="*/ 127952 h 1209039"/>
                  <a:gd name="connsiteX4" fmla="*/ 1744980 w 1744979"/>
                  <a:gd name="connsiteY4" fmla="*/ 184150 h 1209039"/>
                  <a:gd name="connsiteX5" fmla="*/ 1716405 w 1744979"/>
                  <a:gd name="connsiteY5" fmla="*/ 211772 h 1209039"/>
                  <a:gd name="connsiteX6" fmla="*/ 1644968 w 1744979"/>
                  <a:gd name="connsiteY6" fmla="*/ 220345 h 1209039"/>
                  <a:gd name="connsiteX7" fmla="*/ 1550670 w 1744979"/>
                  <a:gd name="connsiteY7" fmla="*/ 234632 h 1209039"/>
                  <a:gd name="connsiteX8" fmla="*/ 1453515 w 1744979"/>
                  <a:gd name="connsiteY8" fmla="*/ 281305 h 1209039"/>
                  <a:gd name="connsiteX9" fmla="*/ 1395413 w 1744979"/>
                  <a:gd name="connsiteY9" fmla="*/ 331787 h 1209039"/>
                  <a:gd name="connsiteX10" fmla="*/ 1340168 w 1744979"/>
                  <a:gd name="connsiteY10" fmla="*/ 385127 h 1209039"/>
                  <a:gd name="connsiteX11" fmla="*/ 1283018 w 1744979"/>
                  <a:gd name="connsiteY11" fmla="*/ 432753 h 1209039"/>
                  <a:gd name="connsiteX12" fmla="*/ 1219200 w 1744979"/>
                  <a:gd name="connsiteY12" fmla="*/ 466090 h 1209039"/>
                  <a:gd name="connsiteX13" fmla="*/ 1177290 w 1744979"/>
                  <a:gd name="connsiteY13" fmla="*/ 477520 h 1209039"/>
                  <a:gd name="connsiteX14" fmla="*/ 1124903 w 1744979"/>
                  <a:gd name="connsiteY14" fmla="*/ 480378 h 1209039"/>
                  <a:gd name="connsiteX15" fmla="*/ 1067753 w 1744979"/>
                  <a:gd name="connsiteY15" fmla="*/ 462280 h 1209039"/>
                  <a:gd name="connsiteX16" fmla="*/ 1011555 w 1744979"/>
                  <a:gd name="connsiteY16" fmla="*/ 410845 h 1209039"/>
                  <a:gd name="connsiteX17" fmla="*/ 982027 w 1744979"/>
                  <a:gd name="connsiteY17" fmla="*/ 465138 h 1209039"/>
                  <a:gd name="connsiteX18" fmla="*/ 960120 w 1744979"/>
                  <a:gd name="connsiteY18" fmla="*/ 532765 h 1209039"/>
                  <a:gd name="connsiteX19" fmla="*/ 943928 w 1744979"/>
                  <a:gd name="connsiteY19" fmla="*/ 608012 h 1209039"/>
                  <a:gd name="connsiteX20" fmla="*/ 933450 w 1744979"/>
                  <a:gd name="connsiteY20" fmla="*/ 681355 h 1209039"/>
                  <a:gd name="connsiteX21" fmla="*/ 927735 w 1744979"/>
                  <a:gd name="connsiteY21" fmla="*/ 752793 h 1209039"/>
                  <a:gd name="connsiteX22" fmla="*/ 926783 w 1744979"/>
                  <a:gd name="connsiteY22" fmla="*/ 837565 h 1209039"/>
                  <a:gd name="connsiteX23" fmla="*/ 931545 w 1744979"/>
                  <a:gd name="connsiteY23" fmla="*/ 914717 h 1209039"/>
                  <a:gd name="connsiteX24" fmla="*/ 942975 w 1744979"/>
                  <a:gd name="connsiteY24" fmla="*/ 965200 h 1209039"/>
                  <a:gd name="connsiteX25" fmla="*/ 952500 w 1744979"/>
                  <a:gd name="connsiteY25" fmla="*/ 993775 h 1209039"/>
                  <a:gd name="connsiteX26" fmla="*/ 942975 w 1744979"/>
                  <a:gd name="connsiteY26" fmla="*/ 1011872 h 1209039"/>
                  <a:gd name="connsiteX27" fmla="*/ 906780 w 1744979"/>
                  <a:gd name="connsiteY27" fmla="*/ 1020445 h 1209039"/>
                  <a:gd name="connsiteX28" fmla="*/ 865823 w 1744979"/>
                  <a:gd name="connsiteY28" fmla="*/ 1011872 h 1209039"/>
                  <a:gd name="connsiteX29" fmla="*/ 855345 w 1744979"/>
                  <a:gd name="connsiteY29" fmla="*/ 993775 h 1209039"/>
                  <a:gd name="connsiteX30" fmla="*/ 862965 w 1744979"/>
                  <a:gd name="connsiteY30" fmla="*/ 967105 h 1209039"/>
                  <a:gd name="connsiteX31" fmla="*/ 875348 w 1744979"/>
                  <a:gd name="connsiteY31" fmla="*/ 922338 h 1209039"/>
                  <a:gd name="connsiteX32" fmla="*/ 877253 w 1744979"/>
                  <a:gd name="connsiteY32" fmla="*/ 867093 h 1209039"/>
                  <a:gd name="connsiteX33" fmla="*/ 874395 w 1744979"/>
                  <a:gd name="connsiteY33" fmla="*/ 807085 h 1209039"/>
                  <a:gd name="connsiteX34" fmla="*/ 872490 w 1744979"/>
                  <a:gd name="connsiteY34" fmla="*/ 748030 h 1209039"/>
                  <a:gd name="connsiteX35" fmla="*/ 813435 w 1744979"/>
                  <a:gd name="connsiteY35" fmla="*/ 645160 h 1209039"/>
                  <a:gd name="connsiteX36" fmla="*/ 750570 w 1744979"/>
                  <a:gd name="connsiteY36" fmla="*/ 565150 h 1209039"/>
                  <a:gd name="connsiteX37" fmla="*/ 701993 w 1744979"/>
                  <a:gd name="connsiteY37" fmla="*/ 633730 h 1209039"/>
                  <a:gd name="connsiteX38" fmla="*/ 645795 w 1744979"/>
                  <a:gd name="connsiteY38" fmla="*/ 665163 h 1209039"/>
                  <a:gd name="connsiteX39" fmla="*/ 591503 w 1744979"/>
                  <a:gd name="connsiteY39" fmla="*/ 672783 h 1209039"/>
                  <a:gd name="connsiteX40" fmla="*/ 546735 w 1744979"/>
                  <a:gd name="connsiteY40" fmla="*/ 668020 h 1209039"/>
                  <a:gd name="connsiteX41" fmla="*/ 481965 w 1744979"/>
                  <a:gd name="connsiteY41" fmla="*/ 646113 h 1209039"/>
                  <a:gd name="connsiteX42" fmla="*/ 421005 w 1744979"/>
                  <a:gd name="connsiteY42" fmla="*/ 609918 h 1209039"/>
                  <a:gd name="connsiteX43" fmla="*/ 359093 w 1744979"/>
                  <a:gd name="connsiteY43" fmla="*/ 567055 h 1209039"/>
                  <a:gd name="connsiteX44" fmla="*/ 295275 w 1744979"/>
                  <a:gd name="connsiteY44" fmla="*/ 527050 h 1209039"/>
                  <a:gd name="connsiteX45" fmla="*/ 193358 w 1744979"/>
                  <a:gd name="connsiteY45" fmla="*/ 496570 h 1209039"/>
                  <a:gd name="connsiteX46" fmla="*/ 98108 w 1744979"/>
                  <a:gd name="connsiteY46" fmla="*/ 499427 h 1209039"/>
                  <a:gd name="connsiteX47" fmla="*/ 27623 w 1744979"/>
                  <a:gd name="connsiteY47" fmla="*/ 503238 h 1209039"/>
                  <a:gd name="connsiteX48" fmla="*/ 0 w 1744979"/>
                  <a:gd name="connsiteY48" fmla="*/ 477520 h 1209039"/>
                  <a:gd name="connsiteX49" fmla="*/ 31433 w 1744979"/>
                  <a:gd name="connsiteY49" fmla="*/ 414655 h 1209039"/>
                  <a:gd name="connsiteX50" fmla="*/ 115253 w 1744979"/>
                  <a:gd name="connsiteY50" fmla="*/ 339408 h 1209039"/>
                  <a:gd name="connsiteX51" fmla="*/ 238125 w 1744979"/>
                  <a:gd name="connsiteY51" fmla="*/ 272733 h 1209039"/>
                  <a:gd name="connsiteX52" fmla="*/ 386715 w 1744979"/>
                  <a:gd name="connsiteY52" fmla="*/ 235585 h 1209039"/>
                  <a:gd name="connsiteX53" fmla="*/ 585788 w 1744979"/>
                  <a:gd name="connsiteY53" fmla="*/ 247967 h 1209039"/>
                  <a:gd name="connsiteX54" fmla="*/ 709613 w 1744979"/>
                  <a:gd name="connsiteY54" fmla="*/ 315595 h 1209039"/>
                  <a:gd name="connsiteX55" fmla="*/ 765810 w 1744979"/>
                  <a:gd name="connsiteY55" fmla="*/ 416560 h 1209039"/>
                  <a:gd name="connsiteX56" fmla="*/ 762000 w 1744979"/>
                  <a:gd name="connsiteY56" fmla="*/ 530860 h 1209039"/>
                  <a:gd name="connsiteX57" fmla="*/ 882015 w 1744979"/>
                  <a:gd name="connsiteY57" fmla="*/ 671830 h 1209039"/>
                  <a:gd name="connsiteX58" fmla="*/ 929640 w 1744979"/>
                  <a:gd name="connsiteY58" fmla="*/ 483235 h 1209039"/>
                  <a:gd name="connsiteX59" fmla="*/ 958215 w 1744979"/>
                  <a:gd name="connsiteY59" fmla="*/ 427990 h 1209039"/>
                  <a:gd name="connsiteX60" fmla="*/ 990600 w 1744979"/>
                  <a:gd name="connsiteY60" fmla="*/ 378460 h 1209039"/>
                  <a:gd name="connsiteX61" fmla="*/ 959168 w 1744979"/>
                  <a:gd name="connsiteY61" fmla="*/ 260350 h 1209039"/>
                  <a:gd name="connsiteX62" fmla="*/ 995363 w 1744979"/>
                  <a:gd name="connsiteY62" fmla="*/ 142240 h 1209039"/>
                  <a:gd name="connsiteX63" fmla="*/ 1110615 w 1744979"/>
                  <a:gd name="connsiteY63" fmla="*/ 47943 h 1209039"/>
                  <a:gd name="connsiteX64" fmla="*/ 1316355 w 1744979"/>
                  <a:gd name="connsiteY64" fmla="*/ 1270 h 1209039"/>
                  <a:gd name="connsiteX65" fmla="*/ 748665 w 1744979"/>
                  <a:gd name="connsiteY65" fmla="*/ 525145 h 1209039"/>
                  <a:gd name="connsiteX66" fmla="*/ 523875 w 1744979"/>
                  <a:gd name="connsiteY66" fmla="*/ 407035 h 1209039"/>
                  <a:gd name="connsiteX67" fmla="*/ 280035 w 1744979"/>
                  <a:gd name="connsiteY67" fmla="*/ 412750 h 1209039"/>
                  <a:gd name="connsiteX68" fmla="*/ 278130 w 1744979"/>
                  <a:gd name="connsiteY68" fmla="*/ 413703 h 1209039"/>
                  <a:gd name="connsiteX69" fmla="*/ 283845 w 1744979"/>
                  <a:gd name="connsiteY69" fmla="*/ 414655 h 1209039"/>
                  <a:gd name="connsiteX70" fmla="*/ 396240 w 1744979"/>
                  <a:gd name="connsiteY70" fmla="*/ 409893 h 1209039"/>
                  <a:gd name="connsiteX71" fmla="*/ 511493 w 1744979"/>
                  <a:gd name="connsiteY71" fmla="*/ 427038 h 1209039"/>
                  <a:gd name="connsiteX72" fmla="*/ 626745 w 1744979"/>
                  <a:gd name="connsiteY72" fmla="*/ 474663 h 1209039"/>
                  <a:gd name="connsiteX73" fmla="*/ 739140 w 1744979"/>
                  <a:gd name="connsiteY73" fmla="*/ 559435 h 1209039"/>
                  <a:gd name="connsiteX74" fmla="*/ 1447800 w 1744979"/>
                  <a:gd name="connsiteY74" fmla="*/ 163195 h 1209039"/>
                  <a:gd name="connsiteX75" fmla="*/ 1453515 w 1744979"/>
                  <a:gd name="connsiteY75" fmla="*/ 162243 h 1209039"/>
                  <a:gd name="connsiteX76" fmla="*/ 1449705 w 1744979"/>
                  <a:gd name="connsiteY76" fmla="*/ 161290 h 1209039"/>
                  <a:gd name="connsiteX77" fmla="*/ 1198245 w 1744979"/>
                  <a:gd name="connsiteY77" fmla="*/ 204152 h 1209039"/>
                  <a:gd name="connsiteX78" fmla="*/ 1000125 w 1744979"/>
                  <a:gd name="connsiteY78" fmla="*/ 368935 h 1209039"/>
                  <a:gd name="connsiteX79" fmla="*/ 1019175 w 1744979"/>
                  <a:gd name="connsiteY79" fmla="*/ 401320 h 1209039"/>
                  <a:gd name="connsiteX80" fmla="*/ 1124903 w 1744979"/>
                  <a:gd name="connsiteY80" fmla="*/ 285115 h 1209039"/>
                  <a:gd name="connsiteX81" fmla="*/ 1235393 w 1744979"/>
                  <a:gd name="connsiteY81" fmla="*/ 212725 h 1209039"/>
                  <a:gd name="connsiteX82" fmla="*/ 1344930 w 1744979"/>
                  <a:gd name="connsiteY82" fmla="*/ 175578 h 1209039"/>
                  <a:gd name="connsiteX83" fmla="*/ 1447800 w 1744979"/>
                  <a:gd name="connsiteY83" fmla="*/ 163195 h 1209039"/>
                  <a:gd name="connsiteX84" fmla="*/ 453390 w 1744979"/>
                  <a:gd name="connsiteY84" fmla="*/ 1136650 h 1209039"/>
                  <a:gd name="connsiteX85" fmla="*/ 462915 w 1744979"/>
                  <a:gd name="connsiteY85" fmla="*/ 1105218 h 1209039"/>
                  <a:gd name="connsiteX86" fmla="*/ 535305 w 1744979"/>
                  <a:gd name="connsiteY86" fmla="*/ 1068070 h 1209039"/>
                  <a:gd name="connsiteX87" fmla="*/ 642938 w 1744979"/>
                  <a:gd name="connsiteY87" fmla="*/ 1029018 h 1209039"/>
                  <a:gd name="connsiteX88" fmla="*/ 758190 w 1744979"/>
                  <a:gd name="connsiteY88" fmla="*/ 993775 h 1209039"/>
                  <a:gd name="connsiteX89" fmla="*/ 797243 w 1744979"/>
                  <a:gd name="connsiteY89" fmla="*/ 994727 h 1209039"/>
                  <a:gd name="connsiteX90" fmla="*/ 823913 w 1744979"/>
                  <a:gd name="connsiteY90" fmla="*/ 1016635 h 1209039"/>
                  <a:gd name="connsiteX91" fmla="*/ 854393 w 1744979"/>
                  <a:gd name="connsiteY91" fmla="*/ 1042353 h 1209039"/>
                  <a:gd name="connsiteX92" fmla="*/ 906780 w 1744979"/>
                  <a:gd name="connsiteY92" fmla="*/ 1054735 h 1209039"/>
                  <a:gd name="connsiteX93" fmla="*/ 959168 w 1744979"/>
                  <a:gd name="connsiteY93" fmla="*/ 1042353 h 1209039"/>
                  <a:gd name="connsiteX94" fmla="*/ 990600 w 1744979"/>
                  <a:gd name="connsiteY94" fmla="*/ 1017588 h 1209039"/>
                  <a:gd name="connsiteX95" fmla="*/ 1017270 w 1744979"/>
                  <a:gd name="connsiteY95" fmla="*/ 996633 h 1209039"/>
                  <a:gd name="connsiteX96" fmla="*/ 1055370 w 1744979"/>
                  <a:gd name="connsiteY96" fmla="*/ 993775 h 1209039"/>
                  <a:gd name="connsiteX97" fmla="*/ 1171575 w 1744979"/>
                  <a:gd name="connsiteY97" fmla="*/ 1029970 h 1209039"/>
                  <a:gd name="connsiteX98" fmla="*/ 1281113 w 1744979"/>
                  <a:gd name="connsiteY98" fmla="*/ 1070928 h 1209039"/>
                  <a:gd name="connsiteX99" fmla="*/ 1354455 w 1744979"/>
                  <a:gd name="connsiteY99" fmla="*/ 1109028 h 1209039"/>
                  <a:gd name="connsiteX100" fmla="*/ 1360170 w 1744979"/>
                  <a:gd name="connsiteY100" fmla="*/ 1136650 h 1209039"/>
                  <a:gd name="connsiteX101" fmla="*/ 1237298 w 1744979"/>
                  <a:gd name="connsiteY101" fmla="*/ 1177608 h 1209039"/>
                  <a:gd name="connsiteX102" fmla="*/ 1069658 w 1744979"/>
                  <a:gd name="connsiteY102" fmla="*/ 1201420 h 1209039"/>
                  <a:gd name="connsiteX103" fmla="*/ 882968 w 1744979"/>
                  <a:gd name="connsiteY103" fmla="*/ 1209040 h 1209039"/>
                  <a:gd name="connsiteX104" fmla="*/ 701040 w 1744979"/>
                  <a:gd name="connsiteY104" fmla="*/ 1200468 h 1209039"/>
                  <a:gd name="connsiteX105" fmla="*/ 548640 w 1744979"/>
                  <a:gd name="connsiteY105" fmla="*/ 1175703 h 1209039"/>
                  <a:gd name="connsiteX106" fmla="*/ 453390 w 1744979"/>
                  <a:gd name="connsiteY106" fmla="*/ 1136650 h 120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744979" h="1209039">
                    <a:moveTo>
                      <a:pt x="1316355" y="1270"/>
                    </a:moveTo>
                    <a:cubicBezTo>
                      <a:pt x="1369695" y="-2540"/>
                      <a:pt x="1422083" y="2222"/>
                      <a:pt x="1473518" y="15557"/>
                    </a:cubicBezTo>
                    <a:cubicBezTo>
                      <a:pt x="1524953" y="28892"/>
                      <a:pt x="1570673" y="45402"/>
                      <a:pt x="1610678" y="65088"/>
                    </a:cubicBezTo>
                    <a:cubicBezTo>
                      <a:pt x="1650683" y="84773"/>
                      <a:pt x="1683068" y="105728"/>
                      <a:pt x="1707833" y="127952"/>
                    </a:cubicBezTo>
                    <a:cubicBezTo>
                      <a:pt x="1732598" y="150177"/>
                      <a:pt x="1744980" y="168910"/>
                      <a:pt x="1744980" y="184150"/>
                    </a:cubicBezTo>
                    <a:cubicBezTo>
                      <a:pt x="1744980" y="199390"/>
                      <a:pt x="1735455" y="208598"/>
                      <a:pt x="1716405" y="211772"/>
                    </a:cubicBezTo>
                    <a:cubicBezTo>
                      <a:pt x="1697355" y="214947"/>
                      <a:pt x="1673543" y="217805"/>
                      <a:pt x="1644968" y="220345"/>
                    </a:cubicBezTo>
                    <a:cubicBezTo>
                      <a:pt x="1616393" y="222885"/>
                      <a:pt x="1584960" y="227647"/>
                      <a:pt x="1550670" y="234632"/>
                    </a:cubicBezTo>
                    <a:cubicBezTo>
                      <a:pt x="1516380" y="241617"/>
                      <a:pt x="1483995" y="257175"/>
                      <a:pt x="1453515" y="281305"/>
                    </a:cubicBezTo>
                    <a:cubicBezTo>
                      <a:pt x="1433195" y="296545"/>
                      <a:pt x="1413828" y="313373"/>
                      <a:pt x="1395413" y="331787"/>
                    </a:cubicBezTo>
                    <a:cubicBezTo>
                      <a:pt x="1376997" y="350203"/>
                      <a:pt x="1358583" y="367983"/>
                      <a:pt x="1340168" y="385127"/>
                    </a:cubicBezTo>
                    <a:cubicBezTo>
                      <a:pt x="1321753" y="402272"/>
                      <a:pt x="1302703" y="418148"/>
                      <a:pt x="1283018" y="432753"/>
                    </a:cubicBezTo>
                    <a:cubicBezTo>
                      <a:pt x="1263333" y="447358"/>
                      <a:pt x="1242060" y="458470"/>
                      <a:pt x="1219200" y="466090"/>
                    </a:cubicBezTo>
                    <a:cubicBezTo>
                      <a:pt x="1207770" y="469900"/>
                      <a:pt x="1193800" y="473710"/>
                      <a:pt x="1177290" y="477520"/>
                    </a:cubicBezTo>
                    <a:cubicBezTo>
                      <a:pt x="1160780" y="481330"/>
                      <a:pt x="1143318" y="482282"/>
                      <a:pt x="1124903" y="480378"/>
                    </a:cubicBezTo>
                    <a:cubicBezTo>
                      <a:pt x="1106488" y="478473"/>
                      <a:pt x="1087438" y="472440"/>
                      <a:pt x="1067753" y="462280"/>
                    </a:cubicBezTo>
                    <a:cubicBezTo>
                      <a:pt x="1048068" y="452120"/>
                      <a:pt x="1029335" y="434975"/>
                      <a:pt x="1011555" y="410845"/>
                    </a:cubicBezTo>
                    <a:cubicBezTo>
                      <a:pt x="1000125" y="426085"/>
                      <a:pt x="990283" y="444183"/>
                      <a:pt x="982027" y="465138"/>
                    </a:cubicBezTo>
                    <a:cubicBezTo>
                      <a:pt x="973773" y="486092"/>
                      <a:pt x="966470" y="508635"/>
                      <a:pt x="960120" y="532765"/>
                    </a:cubicBezTo>
                    <a:cubicBezTo>
                      <a:pt x="953770" y="556895"/>
                      <a:pt x="948373" y="581978"/>
                      <a:pt x="943928" y="608012"/>
                    </a:cubicBezTo>
                    <a:cubicBezTo>
                      <a:pt x="939482" y="634048"/>
                      <a:pt x="935990" y="658495"/>
                      <a:pt x="933450" y="681355"/>
                    </a:cubicBezTo>
                    <a:cubicBezTo>
                      <a:pt x="930910" y="700405"/>
                      <a:pt x="929005" y="724218"/>
                      <a:pt x="927735" y="752793"/>
                    </a:cubicBezTo>
                    <a:cubicBezTo>
                      <a:pt x="926465" y="781368"/>
                      <a:pt x="926148" y="809625"/>
                      <a:pt x="926783" y="837565"/>
                    </a:cubicBezTo>
                    <a:cubicBezTo>
                      <a:pt x="927418" y="865505"/>
                      <a:pt x="929005" y="891222"/>
                      <a:pt x="931545" y="914717"/>
                    </a:cubicBezTo>
                    <a:cubicBezTo>
                      <a:pt x="934085" y="938212"/>
                      <a:pt x="937895" y="955040"/>
                      <a:pt x="942975" y="965200"/>
                    </a:cubicBezTo>
                    <a:cubicBezTo>
                      <a:pt x="949325" y="976630"/>
                      <a:pt x="952500" y="986155"/>
                      <a:pt x="952500" y="993775"/>
                    </a:cubicBezTo>
                    <a:cubicBezTo>
                      <a:pt x="952500" y="1000125"/>
                      <a:pt x="949325" y="1006158"/>
                      <a:pt x="942975" y="1011872"/>
                    </a:cubicBezTo>
                    <a:cubicBezTo>
                      <a:pt x="936625" y="1017588"/>
                      <a:pt x="924560" y="1020445"/>
                      <a:pt x="906780" y="1020445"/>
                    </a:cubicBezTo>
                    <a:cubicBezTo>
                      <a:pt x="886460" y="1020445"/>
                      <a:pt x="872808" y="1017588"/>
                      <a:pt x="865823" y="1011872"/>
                    </a:cubicBezTo>
                    <a:cubicBezTo>
                      <a:pt x="858838" y="1006158"/>
                      <a:pt x="855345" y="1000125"/>
                      <a:pt x="855345" y="993775"/>
                    </a:cubicBezTo>
                    <a:cubicBezTo>
                      <a:pt x="854075" y="986155"/>
                      <a:pt x="856615" y="977265"/>
                      <a:pt x="862965" y="967105"/>
                    </a:cubicBezTo>
                    <a:cubicBezTo>
                      <a:pt x="869315" y="954405"/>
                      <a:pt x="873443" y="939483"/>
                      <a:pt x="875348" y="922338"/>
                    </a:cubicBezTo>
                    <a:cubicBezTo>
                      <a:pt x="877253" y="905193"/>
                      <a:pt x="877888" y="886777"/>
                      <a:pt x="877253" y="867093"/>
                    </a:cubicBezTo>
                    <a:cubicBezTo>
                      <a:pt x="876618" y="847407"/>
                      <a:pt x="875665" y="827405"/>
                      <a:pt x="874395" y="807085"/>
                    </a:cubicBezTo>
                    <a:cubicBezTo>
                      <a:pt x="873125" y="786765"/>
                      <a:pt x="872490" y="767080"/>
                      <a:pt x="872490" y="748030"/>
                    </a:cubicBezTo>
                    <a:cubicBezTo>
                      <a:pt x="852170" y="707390"/>
                      <a:pt x="832485" y="673100"/>
                      <a:pt x="813435" y="645160"/>
                    </a:cubicBezTo>
                    <a:cubicBezTo>
                      <a:pt x="794385" y="617220"/>
                      <a:pt x="773430" y="590550"/>
                      <a:pt x="750570" y="565150"/>
                    </a:cubicBezTo>
                    <a:cubicBezTo>
                      <a:pt x="736600" y="595630"/>
                      <a:pt x="720408" y="618490"/>
                      <a:pt x="701993" y="633730"/>
                    </a:cubicBezTo>
                    <a:cubicBezTo>
                      <a:pt x="683578" y="648970"/>
                      <a:pt x="664845" y="659447"/>
                      <a:pt x="645795" y="665163"/>
                    </a:cubicBezTo>
                    <a:cubicBezTo>
                      <a:pt x="626745" y="670878"/>
                      <a:pt x="608648" y="673418"/>
                      <a:pt x="591503" y="672783"/>
                    </a:cubicBezTo>
                    <a:cubicBezTo>
                      <a:pt x="574358" y="672147"/>
                      <a:pt x="559435" y="670560"/>
                      <a:pt x="546735" y="668020"/>
                    </a:cubicBezTo>
                    <a:cubicBezTo>
                      <a:pt x="523875" y="664210"/>
                      <a:pt x="502285" y="656908"/>
                      <a:pt x="481965" y="646113"/>
                    </a:cubicBezTo>
                    <a:cubicBezTo>
                      <a:pt x="461645" y="635318"/>
                      <a:pt x="441325" y="623253"/>
                      <a:pt x="421005" y="609918"/>
                    </a:cubicBezTo>
                    <a:cubicBezTo>
                      <a:pt x="400685" y="596583"/>
                      <a:pt x="380048" y="582295"/>
                      <a:pt x="359093" y="567055"/>
                    </a:cubicBezTo>
                    <a:cubicBezTo>
                      <a:pt x="338138" y="551815"/>
                      <a:pt x="316865" y="538480"/>
                      <a:pt x="295275" y="527050"/>
                    </a:cubicBezTo>
                    <a:cubicBezTo>
                      <a:pt x="262255" y="508000"/>
                      <a:pt x="228282" y="497840"/>
                      <a:pt x="193358" y="496570"/>
                    </a:cubicBezTo>
                    <a:cubicBezTo>
                      <a:pt x="158433" y="495300"/>
                      <a:pt x="126683" y="496252"/>
                      <a:pt x="98108" y="499427"/>
                    </a:cubicBezTo>
                    <a:cubicBezTo>
                      <a:pt x="69533" y="502602"/>
                      <a:pt x="46038" y="503873"/>
                      <a:pt x="27623" y="503238"/>
                    </a:cubicBezTo>
                    <a:cubicBezTo>
                      <a:pt x="9208" y="502602"/>
                      <a:pt x="0" y="494030"/>
                      <a:pt x="0" y="477520"/>
                    </a:cubicBezTo>
                    <a:cubicBezTo>
                      <a:pt x="0" y="461010"/>
                      <a:pt x="10478" y="440055"/>
                      <a:pt x="31433" y="414655"/>
                    </a:cubicBezTo>
                    <a:cubicBezTo>
                      <a:pt x="52388" y="389255"/>
                      <a:pt x="80328" y="364173"/>
                      <a:pt x="115253" y="339408"/>
                    </a:cubicBezTo>
                    <a:cubicBezTo>
                      <a:pt x="150178" y="314642"/>
                      <a:pt x="191135" y="292418"/>
                      <a:pt x="238125" y="272733"/>
                    </a:cubicBezTo>
                    <a:cubicBezTo>
                      <a:pt x="285115" y="253048"/>
                      <a:pt x="334645" y="240665"/>
                      <a:pt x="386715" y="235585"/>
                    </a:cubicBezTo>
                    <a:cubicBezTo>
                      <a:pt x="466725" y="227965"/>
                      <a:pt x="533083" y="232093"/>
                      <a:pt x="585788" y="247967"/>
                    </a:cubicBezTo>
                    <a:cubicBezTo>
                      <a:pt x="638493" y="263842"/>
                      <a:pt x="679768" y="286385"/>
                      <a:pt x="709613" y="315595"/>
                    </a:cubicBezTo>
                    <a:cubicBezTo>
                      <a:pt x="739458" y="344805"/>
                      <a:pt x="758190" y="378460"/>
                      <a:pt x="765810" y="416560"/>
                    </a:cubicBezTo>
                    <a:cubicBezTo>
                      <a:pt x="773430" y="454660"/>
                      <a:pt x="772160" y="492760"/>
                      <a:pt x="762000" y="530860"/>
                    </a:cubicBezTo>
                    <a:cubicBezTo>
                      <a:pt x="802640" y="567690"/>
                      <a:pt x="842645" y="614680"/>
                      <a:pt x="882015" y="671830"/>
                    </a:cubicBezTo>
                    <a:cubicBezTo>
                      <a:pt x="888365" y="609600"/>
                      <a:pt x="904240" y="546735"/>
                      <a:pt x="929640" y="483235"/>
                    </a:cubicBezTo>
                    <a:cubicBezTo>
                      <a:pt x="939800" y="461645"/>
                      <a:pt x="949325" y="443230"/>
                      <a:pt x="958215" y="427990"/>
                    </a:cubicBezTo>
                    <a:cubicBezTo>
                      <a:pt x="967105" y="412750"/>
                      <a:pt x="977900" y="396240"/>
                      <a:pt x="990600" y="378460"/>
                    </a:cubicBezTo>
                    <a:cubicBezTo>
                      <a:pt x="970280" y="341630"/>
                      <a:pt x="959802" y="302260"/>
                      <a:pt x="959168" y="260350"/>
                    </a:cubicBezTo>
                    <a:cubicBezTo>
                      <a:pt x="958533" y="218440"/>
                      <a:pt x="970598" y="179070"/>
                      <a:pt x="995363" y="142240"/>
                    </a:cubicBezTo>
                    <a:cubicBezTo>
                      <a:pt x="1020128" y="105410"/>
                      <a:pt x="1058545" y="73977"/>
                      <a:pt x="1110615" y="47943"/>
                    </a:cubicBezTo>
                    <a:cubicBezTo>
                      <a:pt x="1162685" y="21908"/>
                      <a:pt x="1231265" y="6350"/>
                      <a:pt x="1316355" y="1270"/>
                    </a:cubicBezTo>
                    <a:close/>
                    <a:moveTo>
                      <a:pt x="748665" y="525145"/>
                    </a:moveTo>
                    <a:cubicBezTo>
                      <a:pt x="677545" y="464185"/>
                      <a:pt x="602615" y="424815"/>
                      <a:pt x="523875" y="407035"/>
                    </a:cubicBezTo>
                    <a:cubicBezTo>
                      <a:pt x="445135" y="389255"/>
                      <a:pt x="363855" y="391160"/>
                      <a:pt x="280035" y="412750"/>
                    </a:cubicBezTo>
                    <a:cubicBezTo>
                      <a:pt x="277495" y="412750"/>
                      <a:pt x="276860" y="413068"/>
                      <a:pt x="278130" y="413703"/>
                    </a:cubicBezTo>
                    <a:cubicBezTo>
                      <a:pt x="279400" y="414338"/>
                      <a:pt x="281305" y="414655"/>
                      <a:pt x="283845" y="414655"/>
                    </a:cubicBezTo>
                    <a:cubicBezTo>
                      <a:pt x="320675" y="410845"/>
                      <a:pt x="358140" y="409258"/>
                      <a:pt x="396240" y="409893"/>
                    </a:cubicBezTo>
                    <a:cubicBezTo>
                      <a:pt x="434340" y="410528"/>
                      <a:pt x="472758" y="416243"/>
                      <a:pt x="511493" y="427038"/>
                    </a:cubicBezTo>
                    <a:cubicBezTo>
                      <a:pt x="550228" y="437833"/>
                      <a:pt x="588645" y="453708"/>
                      <a:pt x="626745" y="474663"/>
                    </a:cubicBezTo>
                    <a:cubicBezTo>
                      <a:pt x="664845" y="495618"/>
                      <a:pt x="702310" y="523875"/>
                      <a:pt x="739140" y="559435"/>
                    </a:cubicBezTo>
                    <a:close/>
                    <a:moveTo>
                      <a:pt x="1447800" y="163195"/>
                    </a:moveTo>
                    <a:cubicBezTo>
                      <a:pt x="1450340" y="163195"/>
                      <a:pt x="1452245" y="162878"/>
                      <a:pt x="1453515" y="162243"/>
                    </a:cubicBezTo>
                    <a:cubicBezTo>
                      <a:pt x="1454785" y="161608"/>
                      <a:pt x="1453515" y="161290"/>
                      <a:pt x="1449705" y="161290"/>
                    </a:cubicBezTo>
                    <a:cubicBezTo>
                      <a:pt x="1356995" y="152400"/>
                      <a:pt x="1273175" y="166688"/>
                      <a:pt x="1198245" y="204152"/>
                    </a:cubicBezTo>
                    <a:cubicBezTo>
                      <a:pt x="1123315" y="241617"/>
                      <a:pt x="1057275" y="296545"/>
                      <a:pt x="1000125" y="368935"/>
                    </a:cubicBezTo>
                    <a:lnTo>
                      <a:pt x="1019175" y="401320"/>
                    </a:lnTo>
                    <a:cubicBezTo>
                      <a:pt x="1053465" y="354330"/>
                      <a:pt x="1088708" y="315595"/>
                      <a:pt x="1124903" y="285115"/>
                    </a:cubicBezTo>
                    <a:cubicBezTo>
                      <a:pt x="1161098" y="254635"/>
                      <a:pt x="1197928" y="230505"/>
                      <a:pt x="1235393" y="212725"/>
                    </a:cubicBezTo>
                    <a:cubicBezTo>
                      <a:pt x="1272858" y="194945"/>
                      <a:pt x="1309370" y="182563"/>
                      <a:pt x="1344930" y="175578"/>
                    </a:cubicBezTo>
                    <a:cubicBezTo>
                      <a:pt x="1380490" y="168593"/>
                      <a:pt x="1414780" y="164465"/>
                      <a:pt x="1447800" y="163195"/>
                    </a:cubicBezTo>
                    <a:close/>
                    <a:moveTo>
                      <a:pt x="453390" y="1136650"/>
                    </a:moveTo>
                    <a:cubicBezTo>
                      <a:pt x="443230" y="1127760"/>
                      <a:pt x="446405" y="1117283"/>
                      <a:pt x="462915" y="1105218"/>
                    </a:cubicBezTo>
                    <a:cubicBezTo>
                      <a:pt x="479425" y="1093153"/>
                      <a:pt x="503555" y="1080770"/>
                      <a:pt x="535305" y="1068070"/>
                    </a:cubicBezTo>
                    <a:cubicBezTo>
                      <a:pt x="567055" y="1055370"/>
                      <a:pt x="602933" y="1042353"/>
                      <a:pt x="642938" y="1029018"/>
                    </a:cubicBezTo>
                    <a:cubicBezTo>
                      <a:pt x="682943" y="1015683"/>
                      <a:pt x="721360" y="1003935"/>
                      <a:pt x="758190" y="993775"/>
                    </a:cubicBezTo>
                    <a:cubicBezTo>
                      <a:pt x="774700" y="988695"/>
                      <a:pt x="787718" y="989013"/>
                      <a:pt x="797243" y="994727"/>
                    </a:cubicBezTo>
                    <a:cubicBezTo>
                      <a:pt x="806768" y="1000443"/>
                      <a:pt x="815658" y="1007745"/>
                      <a:pt x="823913" y="1016635"/>
                    </a:cubicBezTo>
                    <a:cubicBezTo>
                      <a:pt x="832168" y="1025525"/>
                      <a:pt x="842328" y="1034097"/>
                      <a:pt x="854393" y="1042353"/>
                    </a:cubicBezTo>
                    <a:cubicBezTo>
                      <a:pt x="866458" y="1050608"/>
                      <a:pt x="883920" y="1054735"/>
                      <a:pt x="906780" y="1054735"/>
                    </a:cubicBezTo>
                    <a:cubicBezTo>
                      <a:pt x="929640" y="1054735"/>
                      <a:pt x="947103" y="1050608"/>
                      <a:pt x="959168" y="1042353"/>
                    </a:cubicBezTo>
                    <a:cubicBezTo>
                      <a:pt x="971233" y="1034098"/>
                      <a:pt x="981710" y="1025843"/>
                      <a:pt x="990600" y="1017588"/>
                    </a:cubicBezTo>
                    <a:cubicBezTo>
                      <a:pt x="999490" y="1009333"/>
                      <a:pt x="1008380" y="1002348"/>
                      <a:pt x="1017270" y="996633"/>
                    </a:cubicBezTo>
                    <a:cubicBezTo>
                      <a:pt x="1026160" y="990918"/>
                      <a:pt x="1038860" y="989965"/>
                      <a:pt x="1055370" y="993775"/>
                    </a:cubicBezTo>
                    <a:cubicBezTo>
                      <a:pt x="1092200" y="1003935"/>
                      <a:pt x="1130935" y="1016000"/>
                      <a:pt x="1171575" y="1029970"/>
                    </a:cubicBezTo>
                    <a:cubicBezTo>
                      <a:pt x="1212215" y="1043940"/>
                      <a:pt x="1248728" y="1057593"/>
                      <a:pt x="1281113" y="1070928"/>
                    </a:cubicBezTo>
                    <a:cubicBezTo>
                      <a:pt x="1313498" y="1084263"/>
                      <a:pt x="1337945" y="1096963"/>
                      <a:pt x="1354455" y="1109028"/>
                    </a:cubicBezTo>
                    <a:cubicBezTo>
                      <a:pt x="1370965" y="1121093"/>
                      <a:pt x="1372870" y="1130300"/>
                      <a:pt x="1360170" y="1136650"/>
                    </a:cubicBezTo>
                    <a:cubicBezTo>
                      <a:pt x="1329690" y="1153160"/>
                      <a:pt x="1288733" y="1166813"/>
                      <a:pt x="1237298" y="1177608"/>
                    </a:cubicBezTo>
                    <a:cubicBezTo>
                      <a:pt x="1185862" y="1188403"/>
                      <a:pt x="1129983" y="1196340"/>
                      <a:pt x="1069658" y="1201420"/>
                    </a:cubicBezTo>
                    <a:cubicBezTo>
                      <a:pt x="1009333" y="1206500"/>
                      <a:pt x="947103" y="1209040"/>
                      <a:pt x="882968" y="1209040"/>
                    </a:cubicBezTo>
                    <a:cubicBezTo>
                      <a:pt x="818832" y="1209040"/>
                      <a:pt x="758190" y="1206183"/>
                      <a:pt x="701040" y="1200468"/>
                    </a:cubicBezTo>
                    <a:cubicBezTo>
                      <a:pt x="643890" y="1194753"/>
                      <a:pt x="593090" y="1186498"/>
                      <a:pt x="548640" y="1175703"/>
                    </a:cubicBezTo>
                    <a:cubicBezTo>
                      <a:pt x="504190" y="1164908"/>
                      <a:pt x="472440" y="1151890"/>
                      <a:pt x="453390" y="1136650"/>
                    </a:cubicBezTo>
                    <a:close/>
                  </a:path>
                </a:pathLst>
              </a:custGeom>
              <a:solidFill>
                <a:srgbClr val="338727"/>
              </a:solid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09" name="图形 2">
                <a:extLst>
                  <a:ext uri="{FF2B5EF4-FFF2-40B4-BE49-F238E27FC236}">
                    <a16:creationId xmlns:a16="http://schemas.microsoft.com/office/drawing/2014/main" id="{DAA07ECA-B2F0-9864-5BF8-2D354F44A239}"/>
                  </a:ext>
                </a:extLst>
              </p:cNvPr>
              <p:cNvSpPr/>
              <p:nvPr/>
            </p:nvSpPr>
            <p:spPr>
              <a:xfrm>
                <a:off x="1733090" y="2523495"/>
                <a:ext cx="493599" cy="346708"/>
              </a:xfrm>
              <a:custGeom>
                <a:avLst/>
                <a:gdLst>
                  <a:gd name="connsiteX0" fmla="*/ 1316355 w 1744979"/>
                  <a:gd name="connsiteY0" fmla="*/ 1270 h 1209039"/>
                  <a:gd name="connsiteX1" fmla="*/ 1473518 w 1744979"/>
                  <a:gd name="connsiteY1" fmla="*/ 15557 h 1209039"/>
                  <a:gd name="connsiteX2" fmla="*/ 1610678 w 1744979"/>
                  <a:gd name="connsiteY2" fmla="*/ 65088 h 1209039"/>
                  <a:gd name="connsiteX3" fmla="*/ 1707833 w 1744979"/>
                  <a:gd name="connsiteY3" fmla="*/ 127952 h 1209039"/>
                  <a:gd name="connsiteX4" fmla="*/ 1744980 w 1744979"/>
                  <a:gd name="connsiteY4" fmla="*/ 184150 h 1209039"/>
                  <a:gd name="connsiteX5" fmla="*/ 1716405 w 1744979"/>
                  <a:gd name="connsiteY5" fmla="*/ 211772 h 1209039"/>
                  <a:gd name="connsiteX6" fmla="*/ 1644968 w 1744979"/>
                  <a:gd name="connsiteY6" fmla="*/ 220345 h 1209039"/>
                  <a:gd name="connsiteX7" fmla="*/ 1550670 w 1744979"/>
                  <a:gd name="connsiteY7" fmla="*/ 234632 h 1209039"/>
                  <a:gd name="connsiteX8" fmla="*/ 1453515 w 1744979"/>
                  <a:gd name="connsiteY8" fmla="*/ 281305 h 1209039"/>
                  <a:gd name="connsiteX9" fmla="*/ 1395413 w 1744979"/>
                  <a:gd name="connsiteY9" fmla="*/ 331787 h 1209039"/>
                  <a:gd name="connsiteX10" fmla="*/ 1340168 w 1744979"/>
                  <a:gd name="connsiteY10" fmla="*/ 385127 h 1209039"/>
                  <a:gd name="connsiteX11" fmla="*/ 1283018 w 1744979"/>
                  <a:gd name="connsiteY11" fmla="*/ 432753 h 1209039"/>
                  <a:gd name="connsiteX12" fmla="*/ 1219200 w 1744979"/>
                  <a:gd name="connsiteY12" fmla="*/ 466090 h 1209039"/>
                  <a:gd name="connsiteX13" fmla="*/ 1177290 w 1744979"/>
                  <a:gd name="connsiteY13" fmla="*/ 477520 h 1209039"/>
                  <a:gd name="connsiteX14" fmla="*/ 1124903 w 1744979"/>
                  <a:gd name="connsiteY14" fmla="*/ 480378 h 1209039"/>
                  <a:gd name="connsiteX15" fmla="*/ 1067753 w 1744979"/>
                  <a:gd name="connsiteY15" fmla="*/ 462280 h 1209039"/>
                  <a:gd name="connsiteX16" fmla="*/ 1011555 w 1744979"/>
                  <a:gd name="connsiteY16" fmla="*/ 410845 h 1209039"/>
                  <a:gd name="connsiteX17" fmla="*/ 982027 w 1744979"/>
                  <a:gd name="connsiteY17" fmla="*/ 465138 h 1209039"/>
                  <a:gd name="connsiteX18" fmla="*/ 960120 w 1744979"/>
                  <a:gd name="connsiteY18" fmla="*/ 532765 h 1209039"/>
                  <a:gd name="connsiteX19" fmla="*/ 943928 w 1744979"/>
                  <a:gd name="connsiteY19" fmla="*/ 608012 h 1209039"/>
                  <a:gd name="connsiteX20" fmla="*/ 933450 w 1744979"/>
                  <a:gd name="connsiteY20" fmla="*/ 681355 h 1209039"/>
                  <a:gd name="connsiteX21" fmla="*/ 927735 w 1744979"/>
                  <a:gd name="connsiteY21" fmla="*/ 752793 h 1209039"/>
                  <a:gd name="connsiteX22" fmla="*/ 926783 w 1744979"/>
                  <a:gd name="connsiteY22" fmla="*/ 837565 h 1209039"/>
                  <a:gd name="connsiteX23" fmla="*/ 931545 w 1744979"/>
                  <a:gd name="connsiteY23" fmla="*/ 914717 h 1209039"/>
                  <a:gd name="connsiteX24" fmla="*/ 942975 w 1744979"/>
                  <a:gd name="connsiteY24" fmla="*/ 965200 h 1209039"/>
                  <a:gd name="connsiteX25" fmla="*/ 952500 w 1744979"/>
                  <a:gd name="connsiteY25" fmla="*/ 993775 h 1209039"/>
                  <a:gd name="connsiteX26" fmla="*/ 942975 w 1744979"/>
                  <a:gd name="connsiteY26" fmla="*/ 1011872 h 1209039"/>
                  <a:gd name="connsiteX27" fmla="*/ 906780 w 1744979"/>
                  <a:gd name="connsiteY27" fmla="*/ 1020445 h 1209039"/>
                  <a:gd name="connsiteX28" fmla="*/ 865823 w 1744979"/>
                  <a:gd name="connsiteY28" fmla="*/ 1011872 h 1209039"/>
                  <a:gd name="connsiteX29" fmla="*/ 855345 w 1744979"/>
                  <a:gd name="connsiteY29" fmla="*/ 993775 h 1209039"/>
                  <a:gd name="connsiteX30" fmla="*/ 862965 w 1744979"/>
                  <a:gd name="connsiteY30" fmla="*/ 967105 h 1209039"/>
                  <a:gd name="connsiteX31" fmla="*/ 875348 w 1744979"/>
                  <a:gd name="connsiteY31" fmla="*/ 922338 h 1209039"/>
                  <a:gd name="connsiteX32" fmla="*/ 877253 w 1744979"/>
                  <a:gd name="connsiteY32" fmla="*/ 867093 h 1209039"/>
                  <a:gd name="connsiteX33" fmla="*/ 874395 w 1744979"/>
                  <a:gd name="connsiteY33" fmla="*/ 807085 h 1209039"/>
                  <a:gd name="connsiteX34" fmla="*/ 872490 w 1744979"/>
                  <a:gd name="connsiteY34" fmla="*/ 748030 h 1209039"/>
                  <a:gd name="connsiteX35" fmla="*/ 813435 w 1744979"/>
                  <a:gd name="connsiteY35" fmla="*/ 645160 h 1209039"/>
                  <a:gd name="connsiteX36" fmla="*/ 750570 w 1744979"/>
                  <a:gd name="connsiteY36" fmla="*/ 565150 h 1209039"/>
                  <a:gd name="connsiteX37" fmla="*/ 701993 w 1744979"/>
                  <a:gd name="connsiteY37" fmla="*/ 633730 h 1209039"/>
                  <a:gd name="connsiteX38" fmla="*/ 645795 w 1744979"/>
                  <a:gd name="connsiteY38" fmla="*/ 665163 h 1209039"/>
                  <a:gd name="connsiteX39" fmla="*/ 591503 w 1744979"/>
                  <a:gd name="connsiteY39" fmla="*/ 672783 h 1209039"/>
                  <a:gd name="connsiteX40" fmla="*/ 546735 w 1744979"/>
                  <a:gd name="connsiteY40" fmla="*/ 668020 h 1209039"/>
                  <a:gd name="connsiteX41" fmla="*/ 481965 w 1744979"/>
                  <a:gd name="connsiteY41" fmla="*/ 646113 h 1209039"/>
                  <a:gd name="connsiteX42" fmla="*/ 421005 w 1744979"/>
                  <a:gd name="connsiteY42" fmla="*/ 609918 h 1209039"/>
                  <a:gd name="connsiteX43" fmla="*/ 359093 w 1744979"/>
                  <a:gd name="connsiteY43" fmla="*/ 567055 h 1209039"/>
                  <a:gd name="connsiteX44" fmla="*/ 295275 w 1744979"/>
                  <a:gd name="connsiteY44" fmla="*/ 527050 h 1209039"/>
                  <a:gd name="connsiteX45" fmla="*/ 193358 w 1744979"/>
                  <a:gd name="connsiteY45" fmla="*/ 496570 h 1209039"/>
                  <a:gd name="connsiteX46" fmla="*/ 98108 w 1744979"/>
                  <a:gd name="connsiteY46" fmla="*/ 499427 h 1209039"/>
                  <a:gd name="connsiteX47" fmla="*/ 27623 w 1744979"/>
                  <a:gd name="connsiteY47" fmla="*/ 503238 h 1209039"/>
                  <a:gd name="connsiteX48" fmla="*/ 0 w 1744979"/>
                  <a:gd name="connsiteY48" fmla="*/ 477520 h 1209039"/>
                  <a:gd name="connsiteX49" fmla="*/ 31433 w 1744979"/>
                  <a:gd name="connsiteY49" fmla="*/ 414655 h 1209039"/>
                  <a:gd name="connsiteX50" fmla="*/ 115253 w 1744979"/>
                  <a:gd name="connsiteY50" fmla="*/ 339408 h 1209039"/>
                  <a:gd name="connsiteX51" fmla="*/ 238125 w 1744979"/>
                  <a:gd name="connsiteY51" fmla="*/ 272733 h 1209039"/>
                  <a:gd name="connsiteX52" fmla="*/ 386715 w 1744979"/>
                  <a:gd name="connsiteY52" fmla="*/ 235585 h 1209039"/>
                  <a:gd name="connsiteX53" fmla="*/ 585788 w 1744979"/>
                  <a:gd name="connsiteY53" fmla="*/ 247967 h 1209039"/>
                  <a:gd name="connsiteX54" fmla="*/ 709613 w 1744979"/>
                  <a:gd name="connsiteY54" fmla="*/ 315595 h 1209039"/>
                  <a:gd name="connsiteX55" fmla="*/ 765810 w 1744979"/>
                  <a:gd name="connsiteY55" fmla="*/ 416560 h 1209039"/>
                  <a:gd name="connsiteX56" fmla="*/ 762000 w 1744979"/>
                  <a:gd name="connsiteY56" fmla="*/ 530860 h 1209039"/>
                  <a:gd name="connsiteX57" fmla="*/ 882015 w 1744979"/>
                  <a:gd name="connsiteY57" fmla="*/ 671830 h 1209039"/>
                  <a:gd name="connsiteX58" fmla="*/ 929640 w 1744979"/>
                  <a:gd name="connsiteY58" fmla="*/ 483235 h 1209039"/>
                  <a:gd name="connsiteX59" fmla="*/ 958215 w 1744979"/>
                  <a:gd name="connsiteY59" fmla="*/ 427990 h 1209039"/>
                  <a:gd name="connsiteX60" fmla="*/ 990600 w 1744979"/>
                  <a:gd name="connsiteY60" fmla="*/ 378460 h 1209039"/>
                  <a:gd name="connsiteX61" fmla="*/ 959168 w 1744979"/>
                  <a:gd name="connsiteY61" fmla="*/ 260350 h 1209039"/>
                  <a:gd name="connsiteX62" fmla="*/ 995363 w 1744979"/>
                  <a:gd name="connsiteY62" fmla="*/ 142240 h 1209039"/>
                  <a:gd name="connsiteX63" fmla="*/ 1110615 w 1744979"/>
                  <a:gd name="connsiteY63" fmla="*/ 47943 h 1209039"/>
                  <a:gd name="connsiteX64" fmla="*/ 1316355 w 1744979"/>
                  <a:gd name="connsiteY64" fmla="*/ 1270 h 1209039"/>
                  <a:gd name="connsiteX65" fmla="*/ 748665 w 1744979"/>
                  <a:gd name="connsiteY65" fmla="*/ 525145 h 1209039"/>
                  <a:gd name="connsiteX66" fmla="*/ 523875 w 1744979"/>
                  <a:gd name="connsiteY66" fmla="*/ 407035 h 1209039"/>
                  <a:gd name="connsiteX67" fmla="*/ 280035 w 1744979"/>
                  <a:gd name="connsiteY67" fmla="*/ 412750 h 1209039"/>
                  <a:gd name="connsiteX68" fmla="*/ 278130 w 1744979"/>
                  <a:gd name="connsiteY68" fmla="*/ 413703 h 1209039"/>
                  <a:gd name="connsiteX69" fmla="*/ 283845 w 1744979"/>
                  <a:gd name="connsiteY69" fmla="*/ 414655 h 1209039"/>
                  <a:gd name="connsiteX70" fmla="*/ 396240 w 1744979"/>
                  <a:gd name="connsiteY70" fmla="*/ 409893 h 1209039"/>
                  <a:gd name="connsiteX71" fmla="*/ 511493 w 1744979"/>
                  <a:gd name="connsiteY71" fmla="*/ 427038 h 1209039"/>
                  <a:gd name="connsiteX72" fmla="*/ 626745 w 1744979"/>
                  <a:gd name="connsiteY72" fmla="*/ 474663 h 1209039"/>
                  <a:gd name="connsiteX73" fmla="*/ 739140 w 1744979"/>
                  <a:gd name="connsiteY73" fmla="*/ 559435 h 1209039"/>
                  <a:gd name="connsiteX74" fmla="*/ 1447800 w 1744979"/>
                  <a:gd name="connsiteY74" fmla="*/ 163195 h 1209039"/>
                  <a:gd name="connsiteX75" fmla="*/ 1453515 w 1744979"/>
                  <a:gd name="connsiteY75" fmla="*/ 162243 h 1209039"/>
                  <a:gd name="connsiteX76" fmla="*/ 1449705 w 1744979"/>
                  <a:gd name="connsiteY76" fmla="*/ 161290 h 1209039"/>
                  <a:gd name="connsiteX77" fmla="*/ 1198245 w 1744979"/>
                  <a:gd name="connsiteY77" fmla="*/ 204152 h 1209039"/>
                  <a:gd name="connsiteX78" fmla="*/ 1000125 w 1744979"/>
                  <a:gd name="connsiteY78" fmla="*/ 368935 h 1209039"/>
                  <a:gd name="connsiteX79" fmla="*/ 1019175 w 1744979"/>
                  <a:gd name="connsiteY79" fmla="*/ 401320 h 1209039"/>
                  <a:gd name="connsiteX80" fmla="*/ 1124903 w 1744979"/>
                  <a:gd name="connsiteY80" fmla="*/ 285115 h 1209039"/>
                  <a:gd name="connsiteX81" fmla="*/ 1235393 w 1744979"/>
                  <a:gd name="connsiteY81" fmla="*/ 212725 h 1209039"/>
                  <a:gd name="connsiteX82" fmla="*/ 1344930 w 1744979"/>
                  <a:gd name="connsiteY82" fmla="*/ 175578 h 1209039"/>
                  <a:gd name="connsiteX83" fmla="*/ 1447800 w 1744979"/>
                  <a:gd name="connsiteY83" fmla="*/ 163195 h 1209039"/>
                  <a:gd name="connsiteX84" fmla="*/ 453390 w 1744979"/>
                  <a:gd name="connsiteY84" fmla="*/ 1136650 h 1209039"/>
                  <a:gd name="connsiteX85" fmla="*/ 462915 w 1744979"/>
                  <a:gd name="connsiteY85" fmla="*/ 1105218 h 1209039"/>
                  <a:gd name="connsiteX86" fmla="*/ 535305 w 1744979"/>
                  <a:gd name="connsiteY86" fmla="*/ 1068070 h 1209039"/>
                  <a:gd name="connsiteX87" fmla="*/ 642938 w 1744979"/>
                  <a:gd name="connsiteY87" fmla="*/ 1029018 h 1209039"/>
                  <a:gd name="connsiteX88" fmla="*/ 758190 w 1744979"/>
                  <a:gd name="connsiteY88" fmla="*/ 993775 h 1209039"/>
                  <a:gd name="connsiteX89" fmla="*/ 797243 w 1744979"/>
                  <a:gd name="connsiteY89" fmla="*/ 994727 h 1209039"/>
                  <a:gd name="connsiteX90" fmla="*/ 823913 w 1744979"/>
                  <a:gd name="connsiteY90" fmla="*/ 1016635 h 1209039"/>
                  <a:gd name="connsiteX91" fmla="*/ 854393 w 1744979"/>
                  <a:gd name="connsiteY91" fmla="*/ 1042353 h 1209039"/>
                  <a:gd name="connsiteX92" fmla="*/ 906780 w 1744979"/>
                  <a:gd name="connsiteY92" fmla="*/ 1054735 h 1209039"/>
                  <a:gd name="connsiteX93" fmla="*/ 959168 w 1744979"/>
                  <a:gd name="connsiteY93" fmla="*/ 1042353 h 1209039"/>
                  <a:gd name="connsiteX94" fmla="*/ 990600 w 1744979"/>
                  <a:gd name="connsiteY94" fmla="*/ 1017588 h 1209039"/>
                  <a:gd name="connsiteX95" fmla="*/ 1017270 w 1744979"/>
                  <a:gd name="connsiteY95" fmla="*/ 996633 h 1209039"/>
                  <a:gd name="connsiteX96" fmla="*/ 1055370 w 1744979"/>
                  <a:gd name="connsiteY96" fmla="*/ 993775 h 1209039"/>
                  <a:gd name="connsiteX97" fmla="*/ 1171575 w 1744979"/>
                  <a:gd name="connsiteY97" fmla="*/ 1029970 h 1209039"/>
                  <a:gd name="connsiteX98" fmla="*/ 1281113 w 1744979"/>
                  <a:gd name="connsiteY98" fmla="*/ 1070928 h 1209039"/>
                  <a:gd name="connsiteX99" fmla="*/ 1354455 w 1744979"/>
                  <a:gd name="connsiteY99" fmla="*/ 1109028 h 1209039"/>
                  <a:gd name="connsiteX100" fmla="*/ 1360170 w 1744979"/>
                  <a:gd name="connsiteY100" fmla="*/ 1136650 h 1209039"/>
                  <a:gd name="connsiteX101" fmla="*/ 1237298 w 1744979"/>
                  <a:gd name="connsiteY101" fmla="*/ 1177608 h 1209039"/>
                  <a:gd name="connsiteX102" fmla="*/ 1069658 w 1744979"/>
                  <a:gd name="connsiteY102" fmla="*/ 1201420 h 1209039"/>
                  <a:gd name="connsiteX103" fmla="*/ 882968 w 1744979"/>
                  <a:gd name="connsiteY103" fmla="*/ 1209040 h 1209039"/>
                  <a:gd name="connsiteX104" fmla="*/ 701040 w 1744979"/>
                  <a:gd name="connsiteY104" fmla="*/ 1200468 h 1209039"/>
                  <a:gd name="connsiteX105" fmla="*/ 548640 w 1744979"/>
                  <a:gd name="connsiteY105" fmla="*/ 1175703 h 1209039"/>
                  <a:gd name="connsiteX106" fmla="*/ 453390 w 1744979"/>
                  <a:gd name="connsiteY106" fmla="*/ 1136650 h 120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744979" h="1209039">
                    <a:moveTo>
                      <a:pt x="1316355" y="1270"/>
                    </a:moveTo>
                    <a:cubicBezTo>
                      <a:pt x="1369695" y="-2540"/>
                      <a:pt x="1422083" y="2222"/>
                      <a:pt x="1473518" y="15557"/>
                    </a:cubicBezTo>
                    <a:cubicBezTo>
                      <a:pt x="1524953" y="28892"/>
                      <a:pt x="1570673" y="45402"/>
                      <a:pt x="1610678" y="65088"/>
                    </a:cubicBezTo>
                    <a:cubicBezTo>
                      <a:pt x="1650683" y="84773"/>
                      <a:pt x="1683068" y="105728"/>
                      <a:pt x="1707833" y="127952"/>
                    </a:cubicBezTo>
                    <a:cubicBezTo>
                      <a:pt x="1732598" y="150177"/>
                      <a:pt x="1744980" y="168910"/>
                      <a:pt x="1744980" y="184150"/>
                    </a:cubicBezTo>
                    <a:cubicBezTo>
                      <a:pt x="1744980" y="199390"/>
                      <a:pt x="1735455" y="208598"/>
                      <a:pt x="1716405" y="211772"/>
                    </a:cubicBezTo>
                    <a:cubicBezTo>
                      <a:pt x="1697355" y="214947"/>
                      <a:pt x="1673543" y="217805"/>
                      <a:pt x="1644968" y="220345"/>
                    </a:cubicBezTo>
                    <a:cubicBezTo>
                      <a:pt x="1616393" y="222885"/>
                      <a:pt x="1584960" y="227647"/>
                      <a:pt x="1550670" y="234632"/>
                    </a:cubicBezTo>
                    <a:cubicBezTo>
                      <a:pt x="1516380" y="241617"/>
                      <a:pt x="1483995" y="257175"/>
                      <a:pt x="1453515" y="281305"/>
                    </a:cubicBezTo>
                    <a:cubicBezTo>
                      <a:pt x="1433195" y="296545"/>
                      <a:pt x="1413828" y="313373"/>
                      <a:pt x="1395413" y="331787"/>
                    </a:cubicBezTo>
                    <a:cubicBezTo>
                      <a:pt x="1376997" y="350203"/>
                      <a:pt x="1358583" y="367983"/>
                      <a:pt x="1340168" y="385127"/>
                    </a:cubicBezTo>
                    <a:cubicBezTo>
                      <a:pt x="1321753" y="402272"/>
                      <a:pt x="1302703" y="418148"/>
                      <a:pt x="1283018" y="432753"/>
                    </a:cubicBezTo>
                    <a:cubicBezTo>
                      <a:pt x="1263333" y="447358"/>
                      <a:pt x="1242060" y="458470"/>
                      <a:pt x="1219200" y="466090"/>
                    </a:cubicBezTo>
                    <a:cubicBezTo>
                      <a:pt x="1207770" y="469900"/>
                      <a:pt x="1193800" y="473710"/>
                      <a:pt x="1177290" y="477520"/>
                    </a:cubicBezTo>
                    <a:cubicBezTo>
                      <a:pt x="1160780" y="481330"/>
                      <a:pt x="1143318" y="482282"/>
                      <a:pt x="1124903" y="480378"/>
                    </a:cubicBezTo>
                    <a:cubicBezTo>
                      <a:pt x="1106488" y="478473"/>
                      <a:pt x="1087438" y="472440"/>
                      <a:pt x="1067753" y="462280"/>
                    </a:cubicBezTo>
                    <a:cubicBezTo>
                      <a:pt x="1048068" y="452120"/>
                      <a:pt x="1029335" y="434975"/>
                      <a:pt x="1011555" y="410845"/>
                    </a:cubicBezTo>
                    <a:cubicBezTo>
                      <a:pt x="1000125" y="426085"/>
                      <a:pt x="990283" y="444183"/>
                      <a:pt x="982027" y="465138"/>
                    </a:cubicBezTo>
                    <a:cubicBezTo>
                      <a:pt x="973773" y="486092"/>
                      <a:pt x="966470" y="508635"/>
                      <a:pt x="960120" y="532765"/>
                    </a:cubicBezTo>
                    <a:cubicBezTo>
                      <a:pt x="953770" y="556895"/>
                      <a:pt x="948373" y="581978"/>
                      <a:pt x="943928" y="608012"/>
                    </a:cubicBezTo>
                    <a:cubicBezTo>
                      <a:pt x="939482" y="634048"/>
                      <a:pt x="935990" y="658495"/>
                      <a:pt x="933450" y="681355"/>
                    </a:cubicBezTo>
                    <a:cubicBezTo>
                      <a:pt x="930910" y="700405"/>
                      <a:pt x="929005" y="724218"/>
                      <a:pt x="927735" y="752793"/>
                    </a:cubicBezTo>
                    <a:cubicBezTo>
                      <a:pt x="926465" y="781368"/>
                      <a:pt x="926148" y="809625"/>
                      <a:pt x="926783" y="837565"/>
                    </a:cubicBezTo>
                    <a:cubicBezTo>
                      <a:pt x="927418" y="865505"/>
                      <a:pt x="929005" y="891222"/>
                      <a:pt x="931545" y="914717"/>
                    </a:cubicBezTo>
                    <a:cubicBezTo>
                      <a:pt x="934085" y="938212"/>
                      <a:pt x="937895" y="955040"/>
                      <a:pt x="942975" y="965200"/>
                    </a:cubicBezTo>
                    <a:cubicBezTo>
                      <a:pt x="949325" y="976630"/>
                      <a:pt x="952500" y="986155"/>
                      <a:pt x="952500" y="993775"/>
                    </a:cubicBezTo>
                    <a:cubicBezTo>
                      <a:pt x="952500" y="1000125"/>
                      <a:pt x="949325" y="1006158"/>
                      <a:pt x="942975" y="1011872"/>
                    </a:cubicBezTo>
                    <a:cubicBezTo>
                      <a:pt x="936625" y="1017588"/>
                      <a:pt x="924560" y="1020445"/>
                      <a:pt x="906780" y="1020445"/>
                    </a:cubicBezTo>
                    <a:cubicBezTo>
                      <a:pt x="886460" y="1020445"/>
                      <a:pt x="872808" y="1017588"/>
                      <a:pt x="865823" y="1011872"/>
                    </a:cubicBezTo>
                    <a:cubicBezTo>
                      <a:pt x="858838" y="1006158"/>
                      <a:pt x="855345" y="1000125"/>
                      <a:pt x="855345" y="993775"/>
                    </a:cubicBezTo>
                    <a:cubicBezTo>
                      <a:pt x="854075" y="986155"/>
                      <a:pt x="856615" y="977265"/>
                      <a:pt x="862965" y="967105"/>
                    </a:cubicBezTo>
                    <a:cubicBezTo>
                      <a:pt x="869315" y="954405"/>
                      <a:pt x="873443" y="939483"/>
                      <a:pt x="875348" y="922338"/>
                    </a:cubicBezTo>
                    <a:cubicBezTo>
                      <a:pt x="877253" y="905193"/>
                      <a:pt x="877888" y="886777"/>
                      <a:pt x="877253" y="867093"/>
                    </a:cubicBezTo>
                    <a:cubicBezTo>
                      <a:pt x="876618" y="847407"/>
                      <a:pt x="875665" y="827405"/>
                      <a:pt x="874395" y="807085"/>
                    </a:cubicBezTo>
                    <a:cubicBezTo>
                      <a:pt x="873125" y="786765"/>
                      <a:pt x="872490" y="767080"/>
                      <a:pt x="872490" y="748030"/>
                    </a:cubicBezTo>
                    <a:cubicBezTo>
                      <a:pt x="852170" y="707390"/>
                      <a:pt x="832485" y="673100"/>
                      <a:pt x="813435" y="645160"/>
                    </a:cubicBezTo>
                    <a:cubicBezTo>
                      <a:pt x="794385" y="617220"/>
                      <a:pt x="773430" y="590550"/>
                      <a:pt x="750570" y="565150"/>
                    </a:cubicBezTo>
                    <a:cubicBezTo>
                      <a:pt x="736600" y="595630"/>
                      <a:pt x="720408" y="618490"/>
                      <a:pt x="701993" y="633730"/>
                    </a:cubicBezTo>
                    <a:cubicBezTo>
                      <a:pt x="683578" y="648970"/>
                      <a:pt x="664845" y="659447"/>
                      <a:pt x="645795" y="665163"/>
                    </a:cubicBezTo>
                    <a:cubicBezTo>
                      <a:pt x="626745" y="670878"/>
                      <a:pt x="608648" y="673418"/>
                      <a:pt x="591503" y="672783"/>
                    </a:cubicBezTo>
                    <a:cubicBezTo>
                      <a:pt x="574358" y="672147"/>
                      <a:pt x="559435" y="670560"/>
                      <a:pt x="546735" y="668020"/>
                    </a:cubicBezTo>
                    <a:cubicBezTo>
                      <a:pt x="523875" y="664210"/>
                      <a:pt x="502285" y="656908"/>
                      <a:pt x="481965" y="646113"/>
                    </a:cubicBezTo>
                    <a:cubicBezTo>
                      <a:pt x="461645" y="635318"/>
                      <a:pt x="441325" y="623253"/>
                      <a:pt x="421005" y="609918"/>
                    </a:cubicBezTo>
                    <a:cubicBezTo>
                      <a:pt x="400685" y="596583"/>
                      <a:pt x="380048" y="582295"/>
                      <a:pt x="359093" y="567055"/>
                    </a:cubicBezTo>
                    <a:cubicBezTo>
                      <a:pt x="338138" y="551815"/>
                      <a:pt x="316865" y="538480"/>
                      <a:pt x="295275" y="527050"/>
                    </a:cubicBezTo>
                    <a:cubicBezTo>
                      <a:pt x="262255" y="508000"/>
                      <a:pt x="228282" y="497840"/>
                      <a:pt x="193358" y="496570"/>
                    </a:cubicBezTo>
                    <a:cubicBezTo>
                      <a:pt x="158433" y="495300"/>
                      <a:pt x="126683" y="496252"/>
                      <a:pt x="98108" y="499427"/>
                    </a:cubicBezTo>
                    <a:cubicBezTo>
                      <a:pt x="69533" y="502602"/>
                      <a:pt x="46038" y="503873"/>
                      <a:pt x="27623" y="503238"/>
                    </a:cubicBezTo>
                    <a:cubicBezTo>
                      <a:pt x="9208" y="502602"/>
                      <a:pt x="0" y="494030"/>
                      <a:pt x="0" y="477520"/>
                    </a:cubicBezTo>
                    <a:cubicBezTo>
                      <a:pt x="0" y="461010"/>
                      <a:pt x="10478" y="440055"/>
                      <a:pt x="31433" y="414655"/>
                    </a:cubicBezTo>
                    <a:cubicBezTo>
                      <a:pt x="52388" y="389255"/>
                      <a:pt x="80328" y="364173"/>
                      <a:pt x="115253" y="339408"/>
                    </a:cubicBezTo>
                    <a:cubicBezTo>
                      <a:pt x="150178" y="314642"/>
                      <a:pt x="191135" y="292418"/>
                      <a:pt x="238125" y="272733"/>
                    </a:cubicBezTo>
                    <a:cubicBezTo>
                      <a:pt x="285115" y="253048"/>
                      <a:pt x="334645" y="240665"/>
                      <a:pt x="386715" y="235585"/>
                    </a:cubicBezTo>
                    <a:cubicBezTo>
                      <a:pt x="466725" y="227965"/>
                      <a:pt x="533083" y="232093"/>
                      <a:pt x="585788" y="247967"/>
                    </a:cubicBezTo>
                    <a:cubicBezTo>
                      <a:pt x="638493" y="263842"/>
                      <a:pt x="679768" y="286385"/>
                      <a:pt x="709613" y="315595"/>
                    </a:cubicBezTo>
                    <a:cubicBezTo>
                      <a:pt x="739458" y="344805"/>
                      <a:pt x="758190" y="378460"/>
                      <a:pt x="765810" y="416560"/>
                    </a:cubicBezTo>
                    <a:cubicBezTo>
                      <a:pt x="773430" y="454660"/>
                      <a:pt x="772160" y="492760"/>
                      <a:pt x="762000" y="530860"/>
                    </a:cubicBezTo>
                    <a:cubicBezTo>
                      <a:pt x="802640" y="567690"/>
                      <a:pt x="842645" y="614680"/>
                      <a:pt x="882015" y="671830"/>
                    </a:cubicBezTo>
                    <a:cubicBezTo>
                      <a:pt x="888365" y="609600"/>
                      <a:pt x="904240" y="546735"/>
                      <a:pt x="929640" y="483235"/>
                    </a:cubicBezTo>
                    <a:cubicBezTo>
                      <a:pt x="939800" y="461645"/>
                      <a:pt x="949325" y="443230"/>
                      <a:pt x="958215" y="427990"/>
                    </a:cubicBezTo>
                    <a:cubicBezTo>
                      <a:pt x="967105" y="412750"/>
                      <a:pt x="977900" y="396240"/>
                      <a:pt x="990600" y="378460"/>
                    </a:cubicBezTo>
                    <a:cubicBezTo>
                      <a:pt x="970280" y="341630"/>
                      <a:pt x="959802" y="302260"/>
                      <a:pt x="959168" y="260350"/>
                    </a:cubicBezTo>
                    <a:cubicBezTo>
                      <a:pt x="958533" y="218440"/>
                      <a:pt x="970598" y="179070"/>
                      <a:pt x="995363" y="142240"/>
                    </a:cubicBezTo>
                    <a:cubicBezTo>
                      <a:pt x="1020128" y="105410"/>
                      <a:pt x="1058545" y="73977"/>
                      <a:pt x="1110615" y="47943"/>
                    </a:cubicBezTo>
                    <a:cubicBezTo>
                      <a:pt x="1162685" y="21908"/>
                      <a:pt x="1231265" y="6350"/>
                      <a:pt x="1316355" y="1270"/>
                    </a:cubicBezTo>
                    <a:close/>
                    <a:moveTo>
                      <a:pt x="748665" y="525145"/>
                    </a:moveTo>
                    <a:cubicBezTo>
                      <a:pt x="677545" y="464185"/>
                      <a:pt x="602615" y="424815"/>
                      <a:pt x="523875" y="407035"/>
                    </a:cubicBezTo>
                    <a:cubicBezTo>
                      <a:pt x="445135" y="389255"/>
                      <a:pt x="363855" y="391160"/>
                      <a:pt x="280035" y="412750"/>
                    </a:cubicBezTo>
                    <a:cubicBezTo>
                      <a:pt x="277495" y="412750"/>
                      <a:pt x="276860" y="413068"/>
                      <a:pt x="278130" y="413703"/>
                    </a:cubicBezTo>
                    <a:cubicBezTo>
                      <a:pt x="279400" y="414338"/>
                      <a:pt x="281305" y="414655"/>
                      <a:pt x="283845" y="414655"/>
                    </a:cubicBezTo>
                    <a:cubicBezTo>
                      <a:pt x="320675" y="410845"/>
                      <a:pt x="358140" y="409258"/>
                      <a:pt x="396240" y="409893"/>
                    </a:cubicBezTo>
                    <a:cubicBezTo>
                      <a:pt x="434340" y="410528"/>
                      <a:pt x="472758" y="416243"/>
                      <a:pt x="511493" y="427038"/>
                    </a:cubicBezTo>
                    <a:cubicBezTo>
                      <a:pt x="550228" y="437833"/>
                      <a:pt x="588645" y="453708"/>
                      <a:pt x="626745" y="474663"/>
                    </a:cubicBezTo>
                    <a:cubicBezTo>
                      <a:pt x="664845" y="495618"/>
                      <a:pt x="702310" y="523875"/>
                      <a:pt x="739140" y="559435"/>
                    </a:cubicBezTo>
                    <a:close/>
                    <a:moveTo>
                      <a:pt x="1447800" y="163195"/>
                    </a:moveTo>
                    <a:cubicBezTo>
                      <a:pt x="1450340" y="163195"/>
                      <a:pt x="1452245" y="162878"/>
                      <a:pt x="1453515" y="162243"/>
                    </a:cubicBezTo>
                    <a:cubicBezTo>
                      <a:pt x="1454785" y="161608"/>
                      <a:pt x="1453515" y="161290"/>
                      <a:pt x="1449705" y="161290"/>
                    </a:cubicBezTo>
                    <a:cubicBezTo>
                      <a:pt x="1356995" y="152400"/>
                      <a:pt x="1273175" y="166688"/>
                      <a:pt x="1198245" y="204152"/>
                    </a:cubicBezTo>
                    <a:cubicBezTo>
                      <a:pt x="1123315" y="241617"/>
                      <a:pt x="1057275" y="296545"/>
                      <a:pt x="1000125" y="368935"/>
                    </a:cubicBezTo>
                    <a:lnTo>
                      <a:pt x="1019175" y="401320"/>
                    </a:lnTo>
                    <a:cubicBezTo>
                      <a:pt x="1053465" y="354330"/>
                      <a:pt x="1088708" y="315595"/>
                      <a:pt x="1124903" y="285115"/>
                    </a:cubicBezTo>
                    <a:cubicBezTo>
                      <a:pt x="1161098" y="254635"/>
                      <a:pt x="1197928" y="230505"/>
                      <a:pt x="1235393" y="212725"/>
                    </a:cubicBezTo>
                    <a:cubicBezTo>
                      <a:pt x="1272858" y="194945"/>
                      <a:pt x="1309370" y="182563"/>
                      <a:pt x="1344930" y="175578"/>
                    </a:cubicBezTo>
                    <a:cubicBezTo>
                      <a:pt x="1380490" y="168593"/>
                      <a:pt x="1414780" y="164465"/>
                      <a:pt x="1447800" y="163195"/>
                    </a:cubicBezTo>
                    <a:close/>
                    <a:moveTo>
                      <a:pt x="453390" y="1136650"/>
                    </a:moveTo>
                    <a:cubicBezTo>
                      <a:pt x="443230" y="1127760"/>
                      <a:pt x="446405" y="1117283"/>
                      <a:pt x="462915" y="1105218"/>
                    </a:cubicBezTo>
                    <a:cubicBezTo>
                      <a:pt x="479425" y="1093153"/>
                      <a:pt x="503555" y="1080770"/>
                      <a:pt x="535305" y="1068070"/>
                    </a:cubicBezTo>
                    <a:cubicBezTo>
                      <a:pt x="567055" y="1055370"/>
                      <a:pt x="602933" y="1042353"/>
                      <a:pt x="642938" y="1029018"/>
                    </a:cubicBezTo>
                    <a:cubicBezTo>
                      <a:pt x="682943" y="1015683"/>
                      <a:pt x="721360" y="1003935"/>
                      <a:pt x="758190" y="993775"/>
                    </a:cubicBezTo>
                    <a:cubicBezTo>
                      <a:pt x="774700" y="988695"/>
                      <a:pt x="787718" y="989013"/>
                      <a:pt x="797243" y="994727"/>
                    </a:cubicBezTo>
                    <a:cubicBezTo>
                      <a:pt x="806768" y="1000443"/>
                      <a:pt x="815658" y="1007745"/>
                      <a:pt x="823913" y="1016635"/>
                    </a:cubicBezTo>
                    <a:cubicBezTo>
                      <a:pt x="832168" y="1025525"/>
                      <a:pt x="842328" y="1034097"/>
                      <a:pt x="854393" y="1042353"/>
                    </a:cubicBezTo>
                    <a:cubicBezTo>
                      <a:pt x="866458" y="1050608"/>
                      <a:pt x="883920" y="1054735"/>
                      <a:pt x="906780" y="1054735"/>
                    </a:cubicBezTo>
                    <a:cubicBezTo>
                      <a:pt x="929640" y="1054735"/>
                      <a:pt x="947103" y="1050608"/>
                      <a:pt x="959168" y="1042353"/>
                    </a:cubicBezTo>
                    <a:cubicBezTo>
                      <a:pt x="971233" y="1034098"/>
                      <a:pt x="981710" y="1025843"/>
                      <a:pt x="990600" y="1017588"/>
                    </a:cubicBezTo>
                    <a:cubicBezTo>
                      <a:pt x="999490" y="1009333"/>
                      <a:pt x="1008380" y="1002348"/>
                      <a:pt x="1017270" y="996633"/>
                    </a:cubicBezTo>
                    <a:cubicBezTo>
                      <a:pt x="1026160" y="990918"/>
                      <a:pt x="1038860" y="989965"/>
                      <a:pt x="1055370" y="993775"/>
                    </a:cubicBezTo>
                    <a:cubicBezTo>
                      <a:pt x="1092200" y="1003935"/>
                      <a:pt x="1130935" y="1016000"/>
                      <a:pt x="1171575" y="1029970"/>
                    </a:cubicBezTo>
                    <a:cubicBezTo>
                      <a:pt x="1212215" y="1043940"/>
                      <a:pt x="1248728" y="1057593"/>
                      <a:pt x="1281113" y="1070928"/>
                    </a:cubicBezTo>
                    <a:cubicBezTo>
                      <a:pt x="1313498" y="1084263"/>
                      <a:pt x="1337945" y="1096963"/>
                      <a:pt x="1354455" y="1109028"/>
                    </a:cubicBezTo>
                    <a:cubicBezTo>
                      <a:pt x="1370965" y="1121093"/>
                      <a:pt x="1372870" y="1130300"/>
                      <a:pt x="1360170" y="1136650"/>
                    </a:cubicBezTo>
                    <a:cubicBezTo>
                      <a:pt x="1329690" y="1153160"/>
                      <a:pt x="1288733" y="1166813"/>
                      <a:pt x="1237298" y="1177608"/>
                    </a:cubicBezTo>
                    <a:cubicBezTo>
                      <a:pt x="1185862" y="1188403"/>
                      <a:pt x="1129983" y="1196340"/>
                      <a:pt x="1069658" y="1201420"/>
                    </a:cubicBezTo>
                    <a:cubicBezTo>
                      <a:pt x="1009333" y="1206500"/>
                      <a:pt x="947103" y="1209040"/>
                      <a:pt x="882968" y="1209040"/>
                    </a:cubicBezTo>
                    <a:cubicBezTo>
                      <a:pt x="818832" y="1209040"/>
                      <a:pt x="758190" y="1206183"/>
                      <a:pt x="701040" y="1200468"/>
                    </a:cubicBezTo>
                    <a:cubicBezTo>
                      <a:pt x="643890" y="1194753"/>
                      <a:pt x="593090" y="1186498"/>
                      <a:pt x="548640" y="1175703"/>
                    </a:cubicBezTo>
                    <a:cubicBezTo>
                      <a:pt x="504190" y="1164908"/>
                      <a:pt x="472440" y="1151890"/>
                      <a:pt x="453390" y="1136650"/>
                    </a:cubicBezTo>
                    <a:close/>
                  </a:path>
                </a:pathLst>
              </a:custGeom>
              <a:solidFill>
                <a:srgbClr val="338727"/>
              </a:solid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10" name="图形 2">
                <a:extLst>
                  <a:ext uri="{FF2B5EF4-FFF2-40B4-BE49-F238E27FC236}">
                    <a16:creationId xmlns:a16="http://schemas.microsoft.com/office/drawing/2014/main" id="{E9F60996-22A3-7A3C-242A-98C65ED1A52F}"/>
                  </a:ext>
                </a:extLst>
              </p:cNvPr>
              <p:cNvSpPr/>
              <p:nvPr/>
            </p:nvSpPr>
            <p:spPr>
              <a:xfrm>
                <a:off x="2173094" y="2523495"/>
                <a:ext cx="493599" cy="346708"/>
              </a:xfrm>
              <a:custGeom>
                <a:avLst/>
                <a:gdLst>
                  <a:gd name="connsiteX0" fmla="*/ 1316355 w 1744979"/>
                  <a:gd name="connsiteY0" fmla="*/ 1270 h 1209039"/>
                  <a:gd name="connsiteX1" fmla="*/ 1473518 w 1744979"/>
                  <a:gd name="connsiteY1" fmla="*/ 15557 h 1209039"/>
                  <a:gd name="connsiteX2" fmla="*/ 1610678 w 1744979"/>
                  <a:gd name="connsiteY2" fmla="*/ 65088 h 1209039"/>
                  <a:gd name="connsiteX3" fmla="*/ 1707833 w 1744979"/>
                  <a:gd name="connsiteY3" fmla="*/ 127952 h 1209039"/>
                  <a:gd name="connsiteX4" fmla="*/ 1744980 w 1744979"/>
                  <a:gd name="connsiteY4" fmla="*/ 184150 h 1209039"/>
                  <a:gd name="connsiteX5" fmla="*/ 1716405 w 1744979"/>
                  <a:gd name="connsiteY5" fmla="*/ 211772 h 1209039"/>
                  <a:gd name="connsiteX6" fmla="*/ 1644968 w 1744979"/>
                  <a:gd name="connsiteY6" fmla="*/ 220345 h 1209039"/>
                  <a:gd name="connsiteX7" fmla="*/ 1550670 w 1744979"/>
                  <a:gd name="connsiteY7" fmla="*/ 234632 h 1209039"/>
                  <a:gd name="connsiteX8" fmla="*/ 1453515 w 1744979"/>
                  <a:gd name="connsiteY8" fmla="*/ 281305 h 1209039"/>
                  <a:gd name="connsiteX9" fmla="*/ 1395413 w 1744979"/>
                  <a:gd name="connsiteY9" fmla="*/ 331787 h 1209039"/>
                  <a:gd name="connsiteX10" fmla="*/ 1340168 w 1744979"/>
                  <a:gd name="connsiteY10" fmla="*/ 385127 h 1209039"/>
                  <a:gd name="connsiteX11" fmla="*/ 1283018 w 1744979"/>
                  <a:gd name="connsiteY11" fmla="*/ 432753 h 1209039"/>
                  <a:gd name="connsiteX12" fmla="*/ 1219200 w 1744979"/>
                  <a:gd name="connsiteY12" fmla="*/ 466090 h 1209039"/>
                  <a:gd name="connsiteX13" fmla="*/ 1177290 w 1744979"/>
                  <a:gd name="connsiteY13" fmla="*/ 477520 h 1209039"/>
                  <a:gd name="connsiteX14" fmla="*/ 1124903 w 1744979"/>
                  <a:gd name="connsiteY14" fmla="*/ 480378 h 1209039"/>
                  <a:gd name="connsiteX15" fmla="*/ 1067753 w 1744979"/>
                  <a:gd name="connsiteY15" fmla="*/ 462280 h 1209039"/>
                  <a:gd name="connsiteX16" fmla="*/ 1011555 w 1744979"/>
                  <a:gd name="connsiteY16" fmla="*/ 410845 h 1209039"/>
                  <a:gd name="connsiteX17" fmla="*/ 982027 w 1744979"/>
                  <a:gd name="connsiteY17" fmla="*/ 465138 h 1209039"/>
                  <a:gd name="connsiteX18" fmla="*/ 960120 w 1744979"/>
                  <a:gd name="connsiteY18" fmla="*/ 532765 h 1209039"/>
                  <a:gd name="connsiteX19" fmla="*/ 943928 w 1744979"/>
                  <a:gd name="connsiteY19" fmla="*/ 608012 h 1209039"/>
                  <a:gd name="connsiteX20" fmla="*/ 933450 w 1744979"/>
                  <a:gd name="connsiteY20" fmla="*/ 681355 h 1209039"/>
                  <a:gd name="connsiteX21" fmla="*/ 927735 w 1744979"/>
                  <a:gd name="connsiteY21" fmla="*/ 752793 h 1209039"/>
                  <a:gd name="connsiteX22" fmla="*/ 926783 w 1744979"/>
                  <a:gd name="connsiteY22" fmla="*/ 837565 h 1209039"/>
                  <a:gd name="connsiteX23" fmla="*/ 931545 w 1744979"/>
                  <a:gd name="connsiteY23" fmla="*/ 914717 h 1209039"/>
                  <a:gd name="connsiteX24" fmla="*/ 942975 w 1744979"/>
                  <a:gd name="connsiteY24" fmla="*/ 965200 h 1209039"/>
                  <a:gd name="connsiteX25" fmla="*/ 952500 w 1744979"/>
                  <a:gd name="connsiteY25" fmla="*/ 993775 h 1209039"/>
                  <a:gd name="connsiteX26" fmla="*/ 942975 w 1744979"/>
                  <a:gd name="connsiteY26" fmla="*/ 1011872 h 1209039"/>
                  <a:gd name="connsiteX27" fmla="*/ 906780 w 1744979"/>
                  <a:gd name="connsiteY27" fmla="*/ 1020445 h 1209039"/>
                  <a:gd name="connsiteX28" fmla="*/ 865823 w 1744979"/>
                  <a:gd name="connsiteY28" fmla="*/ 1011872 h 1209039"/>
                  <a:gd name="connsiteX29" fmla="*/ 855345 w 1744979"/>
                  <a:gd name="connsiteY29" fmla="*/ 993775 h 1209039"/>
                  <a:gd name="connsiteX30" fmla="*/ 862965 w 1744979"/>
                  <a:gd name="connsiteY30" fmla="*/ 967105 h 1209039"/>
                  <a:gd name="connsiteX31" fmla="*/ 875348 w 1744979"/>
                  <a:gd name="connsiteY31" fmla="*/ 922338 h 1209039"/>
                  <a:gd name="connsiteX32" fmla="*/ 877253 w 1744979"/>
                  <a:gd name="connsiteY32" fmla="*/ 867093 h 1209039"/>
                  <a:gd name="connsiteX33" fmla="*/ 874395 w 1744979"/>
                  <a:gd name="connsiteY33" fmla="*/ 807085 h 1209039"/>
                  <a:gd name="connsiteX34" fmla="*/ 872490 w 1744979"/>
                  <a:gd name="connsiteY34" fmla="*/ 748030 h 1209039"/>
                  <a:gd name="connsiteX35" fmla="*/ 813435 w 1744979"/>
                  <a:gd name="connsiteY35" fmla="*/ 645160 h 1209039"/>
                  <a:gd name="connsiteX36" fmla="*/ 750570 w 1744979"/>
                  <a:gd name="connsiteY36" fmla="*/ 565150 h 1209039"/>
                  <a:gd name="connsiteX37" fmla="*/ 701993 w 1744979"/>
                  <a:gd name="connsiteY37" fmla="*/ 633730 h 1209039"/>
                  <a:gd name="connsiteX38" fmla="*/ 645795 w 1744979"/>
                  <a:gd name="connsiteY38" fmla="*/ 665163 h 1209039"/>
                  <a:gd name="connsiteX39" fmla="*/ 591503 w 1744979"/>
                  <a:gd name="connsiteY39" fmla="*/ 672783 h 1209039"/>
                  <a:gd name="connsiteX40" fmla="*/ 546735 w 1744979"/>
                  <a:gd name="connsiteY40" fmla="*/ 668020 h 1209039"/>
                  <a:gd name="connsiteX41" fmla="*/ 481965 w 1744979"/>
                  <a:gd name="connsiteY41" fmla="*/ 646113 h 1209039"/>
                  <a:gd name="connsiteX42" fmla="*/ 421005 w 1744979"/>
                  <a:gd name="connsiteY42" fmla="*/ 609918 h 1209039"/>
                  <a:gd name="connsiteX43" fmla="*/ 359093 w 1744979"/>
                  <a:gd name="connsiteY43" fmla="*/ 567055 h 1209039"/>
                  <a:gd name="connsiteX44" fmla="*/ 295275 w 1744979"/>
                  <a:gd name="connsiteY44" fmla="*/ 527050 h 1209039"/>
                  <a:gd name="connsiteX45" fmla="*/ 193358 w 1744979"/>
                  <a:gd name="connsiteY45" fmla="*/ 496570 h 1209039"/>
                  <a:gd name="connsiteX46" fmla="*/ 98108 w 1744979"/>
                  <a:gd name="connsiteY46" fmla="*/ 499427 h 1209039"/>
                  <a:gd name="connsiteX47" fmla="*/ 27623 w 1744979"/>
                  <a:gd name="connsiteY47" fmla="*/ 503238 h 1209039"/>
                  <a:gd name="connsiteX48" fmla="*/ 0 w 1744979"/>
                  <a:gd name="connsiteY48" fmla="*/ 477520 h 1209039"/>
                  <a:gd name="connsiteX49" fmla="*/ 31433 w 1744979"/>
                  <a:gd name="connsiteY49" fmla="*/ 414655 h 1209039"/>
                  <a:gd name="connsiteX50" fmla="*/ 115253 w 1744979"/>
                  <a:gd name="connsiteY50" fmla="*/ 339408 h 1209039"/>
                  <a:gd name="connsiteX51" fmla="*/ 238125 w 1744979"/>
                  <a:gd name="connsiteY51" fmla="*/ 272733 h 1209039"/>
                  <a:gd name="connsiteX52" fmla="*/ 386715 w 1744979"/>
                  <a:gd name="connsiteY52" fmla="*/ 235585 h 1209039"/>
                  <a:gd name="connsiteX53" fmla="*/ 585788 w 1744979"/>
                  <a:gd name="connsiteY53" fmla="*/ 247967 h 1209039"/>
                  <a:gd name="connsiteX54" fmla="*/ 709613 w 1744979"/>
                  <a:gd name="connsiteY54" fmla="*/ 315595 h 1209039"/>
                  <a:gd name="connsiteX55" fmla="*/ 765810 w 1744979"/>
                  <a:gd name="connsiteY55" fmla="*/ 416560 h 1209039"/>
                  <a:gd name="connsiteX56" fmla="*/ 762000 w 1744979"/>
                  <a:gd name="connsiteY56" fmla="*/ 530860 h 1209039"/>
                  <a:gd name="connsiteX57" fmla="*/ 882015 w 1744979"/>
                  <a:gd name="connsiteY57" fmla="*/ 671830 h 1209039"/>
                  <a:gd name="connsiteX58" fmla="*/ 929640 w 1744979"/>
                  <a:gd name="connsiteY58" fmla="*/ 483235 h 1209039"/>
                  <a:gd name="connsiteX59" fmla="*/ 958215 w 1744979"/>
                  <a:gd name="connsiteY59" fmla="*/ 427990 h 1209039"/>
                  <a:gd name="connsiteX60" fmla="*/ 990600 w 1744979"/>
                  <a:gd name="connsiteY60" fmla="*/ 378460 h 1209039"/>
                  <a:gd name="connsiteX61" fmla="*/ 959168 w 1744979"/>
                  <a:gd name="connsiteY61" fmla="*/ 260350 h 1209039"/>
                  <a:gd name="connsiteX62" fmla="*/ 995363 w 1744979"/>
                  <a:gd name="connsiteY62" fmla="*/ 142240 h 1209039"/>
                  <a:gd name="connsiteX63" fmla="*/ 1110615 w 1744979"/>
                  <a:gd name="connsiteY63" fmla="*/ 47943 h 1209039"/>
                  <a:gd name="connsiteX64" fmla="*/ 1316355 w 1744979"/>
                  <a:gd name="connsiteY64" fmla="*/ 1270 h 1209039"/>
                  <a:gd name="connsiteX65" fmla="*/ 748665 w 1744979"/>
                  <a:gd name="connsiteY65" fmla="*/ 525145 h 1209039"/>
                  <a:gd name="connsiteX66" fmla="*/ 523875 w 1744979"/>
                  <a:gd name="connsiteY66" fmla="*/ 407035 h 1209039"/>
                  <a:gd name="connsiteX67" fmla="*/ 280035 w 1744979"/>
                  <a:gd name="connsiteY67" fmla="*/ 412750 h 1209039"/>
                  <a:gd name="connsiteX68" fmla="*/ 278130 w 1744979"/>
                  <a:gd name="connsiteY68" fmla="*/ 413703 h 1209039"/>
                  <a:gd name="connsiteX69" fmla="*/ 283845 w 1744979"/>
                  <a:gd name="connsiteY69" fmla="*/ 414655 h 1209039"/>
                  <a:gd name="connsiteX70" fmla="*/ 396240 w 1744979"/>
                  <a:gd name="connsiteY70" fmla="*/ 409893 h 1209039"/>
                  <a:gd name="connsiteX71" fmla="*/ 511493 w 1744979"/>
                  <a:gd name="connsiteY71" fmla="*/ 427038 h 1209039"/>
                  <a:gd name="connsiteX72" fmla="*/ 626745 w 1744979"/>
                  <a:gd name="connsiteY72" fmla="*/ 474663 h 1209039"/>
                  <a:gd name="connsiteX73" fmla="*/ 739140 w 1744979"/>
                  <a:gd name="connsiteY73" fmla="*/ 559435 h 1209039"/>
                  <a:gd name="connsiteX74" fmla="*/ 1447800 w 1744979"/>
                  <a:gd name="connsiteY74" fmla="*/ 163195 h 1209039"/>
                  <a:gd name="connsiteX75" fmla="*/ 1453515 w 1744979"/>
                  <a:gd name="connsiteY75" fmla="*/ 162243 h 1209039"/>
                  <a:gd name="connsiteX76" fmla="*/ 1449705 w 1744979"/>
                  <a:gd name="connsiteY76" fmla="*/ 161290 h 1209039"/>
                  <a:gd name="connsiteX77" fmla="*/ 1198245 w 1744979"/>
                  <a:gd name="connsiteY77" fmla="*/ 204152 h 1209039"/>
                  <a:gd name="connsiteX78" fmla="*/ 1000125 w 1744979"/>
                  <a:gd name="connsiteY78" fmla="*/ 368935 h 1209039"/>
                  <a:gd name="connsiteX79" fmla="*/ 1019175 w 1744979"/>
                  <a:gd name="connsiteY79" fmla="*/ 401320 h 1209039"/>
                  <a:gd name="connsiteX80" fmla="*/ 1124903 w 1744979"/>
                  <a:gd name="connsiteY80" fmla="*/ 285115 h 1209039"/>
                  <a:gd name="connsiteX81" fmla="*/ 1235393 w 1744979"/>
                  <a:gd name="connsiteY81" fmla="*/ 212725 h 1209039"/>
                  <a:gd name="connsiteX82" fmla="*/ 1344930 w 1744979"/>
                  <a:gd name="connsiteY82" fmla="*/ 175578 h 1209039"/>
                  <a:gd name="connsiteX83" fmla="*/ 1447800 w 1744979"/>
                  <a:gd name="connsiteY83" fmla="*/ 163195 h 1209039"/>
                  <a:gd name="connsiteX84" fmla="*/ 453390 w 1744979"/>
                  <a:gd name="connsiteY84" fmla="*/ 1136650 h 1209039"/>
                  <a:gd name="connsiteX85" fmla="*/ 462915 w 1744979"/>
                  <a:gd name="connsiteY85" fmla="*/ 1105218 h 1209039"/>
                  <a:gd name="connsiteX86" fmla="*/ 535305 w 1744979"/>
                  <a:gd name="connsiteY86" fmla="*/ 1068070 h 1209039"/>
                  <a:gd name="connsiteX87" fmla="*/ 642938 w 1744979"/>
                  <a:gd name="connsiteY87" fmla="*/ 1029018 h 1209039"/>
                  <a:gd name="connsiteX88" fmla="*/ 758190 w 1744979"/>
                  <a:gd name="connsiteY88" fmla="*/ 993775 h 1209039"/>
                  <a:gd name="connsiteX89" fmla="*/ 797243 w 1744979"/>
                  <a:gd name="connsiteY89" fmla="*/ 994727 h 1209039"/>
                  <a:gd name="connsiteX90" fmla="*/ 823913 w 1744979"/>
                  <a:gd name="connsiteY90" fmla="*/ 1016635 h 1209039"/>
                  <a:gd name="connsiteX91" fmla="*/ 854393 w 1744979"/>
                  <a:gd name="connsiteY91" fmla="*/ 1042353 h 1209039"/>
                  <a:gd name="connsiteX92" fmla="*/ 906780 w 1744979"/>
                  <a:gd name="connsiteY92" fmla="*/ 1054735 h 1209039"/>
                  <a:gd name="connsiteX93" fmla="*/ 959168 w 1744979"/>
                  <a:gd name="connsiteY93" fmla="*/ 1042353 h 1209039"/>
                  <a:gd name="connsiteX94" fmla="*/ 990600 w 1744979"/>
                  <a:gd name="connsiteY94" fmla="*/ 1017588 h 1209039"/>
                  <a:gd name="connsiteX95" fmla="*/ 1017270 w 1744979"/>
                  <a:gd name="connsiteY95" fmla="*/ 996633 h 1209039"/>
                  <a:gd name="connsiteX96" fmla="*/ 1055370 w 1744979"/>
                  <a:gd name="connsiteY96" fmla="*/ 993775 h 1209039"/>
                  <a:gd name="connsiteX97" fmla="*/ 1171575 w 1744979"/>
                  <a:gd name="connsiteY97" fmla="*/ 1029970 h 1209039"/>
                  <a:gd name="connsiteX98" fmla="*/ 1281113 w 1744979"/>
                  <a:gd name="connsiteY98" fmla="*/ 1070928 h 1209039"/>
                  <a:gd name="connsiteX99" fmla="*/ 1354455 w 1744979"/>
                  <a:gd name="connsiteY99" fmla="*/ 1109028 h 1209039"/>
                  <a:gd name="connsiteX100" fmla="*/ 1360170 w 1744979"/>
                  <a:gd name="connsiteY100" fmla="*/ 1136650 h 1209039"/>
                  <a:gd name="connsiteX101" fmla="*/ 1237298 w 1744979"/>
                  <a:gd name="connsiteY101" fmla="*/ 1177608 h 1209039"/>
                  <a:gd name="connsiteX102" fmla="*/ 1069658 w 1744979"/>
                  <a:gd name="connsiteY102" fmla="*/ 1201420 h 1209039"/>
                  <a:gd name="connsiteX103" fmla="*/ 882968 w 1744979"/>
                  <a:gd name="connsiteY103" fmla="*/ 1209040 h 1209039"/>
                  <a:gd name="connsiteX104" fmla="*/ 701040 w 1744979"/>
                  <a:gd name="connsiteY104" fmla="*/ 1200468 h 1209039"/>
                  <a:gd name="connsiteX105" fmla="*/ 548640 w 1744979"/>
                  <a:gd name="connsiteY105" fmla="*/ 1175703 h 1209039"/>
                  <a:gd name="connsiteX106" fmla="*/ 453390 w 1744979"/>
                  <a:gd name="connsiteY106" fmla="*/ 1136650 h 120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744979" h="1209039">
                    <a:moveTo>
                      <a:pt x="1316355" y="1270"/>
                    </a:moveTo>
                    <a:cubicBezTo>
                      <a:pt x="1369695" y="-2540"/>
                      <a:pt x="1422083" y="2222"/>
                      <a:pt x="1473518" y="15557"/>
                    </a:cubicBezTo>
                    <a:cubicBezTo>
                      <a:pt x="1524953" y="28892"/>
                      <a:pt x="1570673" y="45402"/>
                      <a:pt x="1610678" y="65088"/>
                    </a:cubicBezTo>
                    <a:cubicBezTo>
                      <a:pt x="1650683" y="84773"/>
                      <a:pt x="1683068" y="105728"/>
                      <a:pt x="1707833" y="127952"/>
                    </a:cubicBezTo>
                    <a:cubicBezTo>
                      <a:pt x="1732598" y="150177"/>
                      <a:pt x="1744980" y="168910"/>
                      <a:pt x="1744980" y="184150"/>
                    </a:cubicBezTo>
                    <a:cubicBezTo>
                      <a:pt x="1744980" y="199390"/>
                      <a:pt x="1735455" y="208598"/>
                      <a:pt x="1716405" y="211772"/>
                    </a:cubicBezTo>
                    <a:cubicBezTo>
                      <a:pt x="1697355" y="214947"/>
                      <a:pt x="1673543" y="217805"/>
                      <a:pt x="1644968" y="220345"/>
                    </a:cubicBezTo>
                    <a:cubicBezTo>
                      <a:pt x="1616393" y="222885"/>
                      <a:pt x="1584960" y="227647"/>
                      <a:pt x="1550670" y="234632"/>
                    </a:cubicBezTo>
                    <a:cubicBezTo>
                      <a:pt x="1516380" y="241617"/>
                      <a:pt x="1483995" y="257175"/>
                      <a:pt x="1453515" y="281305"/>
                    </a:cubicBezTo>
                    <a:cubicBezTo>
                      <a:pt x="1433195" y="296545"/>
                      <a:pt x="1413828" y="313373"/>
                      <a:pt x="1395413" y="331787"/>
                    </a:cubicBezTo>
                    <a:cubicBezTo>
                      <a:pt x="1376997" y="350203"/>
                      <a:pt x="1358583" y="367983"/>
                      <a:pt x="1340168" y="385127"/>
                    </a:cubicBezTo>
                    <a:cubicBezTo>
                      <a:pt x="1321753" y="402272"/>
                      <a:pt x="1302703" y="418148"/>
                      <a:pt x="1283018" y="432753"/>
                    </a:cubicBezTo>
                    <a:cubicBezTo>
                      <a:pt x="1263333" y="447358"/>
                      <a:pt x="1242060" y="458470"/>
                      <a:pt x="1219200" y="466090"/>
                    </a:cubicBezTo>
                    <a:cubicBezTo>
                      <a:pt x="1207770" y="469900"/>
                      <a:pt x="1193800" y="473710"/>
                      <a:pt x="1177290" y="477520"/>
                    </a:cubicBezTo>
                    <a:cubicBezTo>
                      <a:pt x="1160780" y="481330"/>
                      <a:pt x="1143318" y="482282"/>
                      <a:pt x="1124903" y="480378"/>
                    </a:cubicBezTo>
                    <a:cubicBezTo>
                      <a:pt x="1106488" y="478473"/>
                      <a:pt x="1087438" y="472440"/>
                      <a:pt x="1067753" y="462280"/>
                    </a:cubicBezTo>
                    <a:cubicBezTo>
                      <a:pt x="1048068" y="452120"/>
                      <a:pt x="1029335" y="434975"/>
                      <a:pt x="1011555" y="410845"/>
                    </a:cubicBezTo>
                    <a:cubicBezTo>
                      <a:pt x="1000125" y="426085"/>
                      <a:pt x="990283" y="444183"/>
                      <a:pt x="982027" y="465138"/>
                    </a:cubicBezTo>
                    <a:cubicBezTo>
                      <a:pt x="973773" y="486092"/>
                      <a:pt x="966470" y="508635"/>
                      <a:pt x="960120" y="532765"/>
                    </a:cubicBezTo>
                    <a:cubicBezTo>
                      <a:pt x="953770" y="556895"/>
                      <a:pt x="948373" y="581978"/>
                      <a:pt x="943928" y="608012"/>
                    </a:cubicBezTo>
                    <a:cubicBezTo>
                      <a:pt x="939482" y="634048"/>
                      <a:pt x="935990" y="658495"/>
                      <a:pt x="933450" y="681355"/>
                    </a:cubicBezTo>
                    <a:cubicBezTo>
                      <a:pt x="930910" y="700405"/>
                      <a:pt x="929005" y="724218"/>
                      <a:pt x="927735" y="752793"/>
                    </a:cubicBezTo>
                    <a:cubicBezTo>
                      <a:pt x="926465" y="781368"/>
                      <a:pt x="926148" y="809625"/>
                      <a:pt x="926783" y="837565"/>
                    </a:cubicBezTo>
                    <a:cubicBezTo>
                      <a:pt x="927418" y="865505"/>
                      <a:pt x="929005" y="891222"/>
                      <a:pt x="931545" y="914717"/>
                    </a:cubicBezTo>
                    <a:cubicBezTo>
                      <a:pt x="934085" y="938212"/>
                      <a:pt x="937895" y="955040"/>
                      <a:pt x="942975" y="965200"/>
                    </a:cubicBezTo>
                    <a:cubicBezTo>
                      <a:pt x="949325" y="976630"/>
                      <a:pt x="952500" y="986155"/>
                      <a:pt x="952500" y="993775"/>
                    </a:cubicBezTo>
                    <a:cubicBezTo>
                      <a:pt x="952500" y="1000125"/>
                      <a:pt x="949325" y="1006158"/>
                      <a:pt x="942975" y="1011872"/>
                    </a:cubicBezTo>
                    <a:cubicBezTo>
                      <a:pt x="936625" y="1017588"/>
                      <a:pt x="924560" y="1020445"/>
                      <a:pt x="906780" y="1020445"/>
                    </a:cubicBezTo>
                    <a:cubicBezTo>
                      <a:pt x="886460" y="1020445"/>
                      <a:pt x="872808" y="1017588"/>
                      <a:pt x="865823" y="1011872"/>
                    </a:cubicBezTo>
                    <a:cubicBezTo>
                      <a:pt x="858838" y="1006158"/>
                      <a:pt x="855345" y="1000125"/>
                      <a:pt x="855345" y="993775"/>
                    </a:cubicBezTo>
                    <a:cubicBezTo>
                      <a:pt x="854075" y="986155"/>
                      <a:pt x="856615" y="977265"/>
                      <a:pt x="862965" y="967105"/>
                    </a:cubicBezTo>
                    <a:cubicBezTo>
                      <a:pt x="869315" y="954405"/>
                      <a:pt x="873443" y="939483"/>
                      <a:pt x="875348" y="922338"/>
                    </a:cubicBezTo>
                    <a:cubicBezTo>
                      <a:pt x="877253" y="905193"/>
                      <a:pt x="877888" y="886777"/>
                      <a:pt x="877253" y="867093"/>
                    </a:cubicBezTo>
                    <a:cubicBezTo>
                      <a:pt x="876618" y="847407"/>
                      <a:pt x="875665" y="827405"/>
                      <a:pt x="874395" y="807085"/>
                    </a:cubicBezTo>
                    <a:cubicBezTo>
                      <a:pt x="873125" y="786765"/>
                      <a:pt x="872490" y="767080"/>
                      <a:pt x="872490" y="748030"/>
                    </a:cubicBezTo>
                    <a:cubicBezTo>
                      <a:pt x="852170" y="707390"/>
                      <a:pt x="832485" y="673100"/>
                      <a:pt x="813435" y="645160"/>
                    </a:cubicBezTo>
                    <a:cubicBezTo>
                      <a:pt x="794385" y="617220"/>
                      <a:pt x="773430" y="590550"/>
                      <a:pt x="750570" y="565150"/>
                    </a:cubicBezTo>
                    <a:cubicBezTo>
                      <a:pt x="736600" y="595630"/>
                      <a:pt x="720408" y="618490"/>
                      <a:pt x="701993" y="633730"/>
                    </a:cubicBezTo>
                    <a:cubicBezTo>
                      <a:pt x="683578" y="648970"/>
                      <a:pt x="664845" y="659447"/>
                      <a:pt x="645795" y="665163"/>
                    </a:cubicBezTo>
                    <a:cubicBezTo>
                      <a:pt x="626745" y="670878"/>
                      <a:pt x="608648" y="673418"/>
                      <a:pt x="591503" y="672783"/>
                    </a:cubicBezTo>
                    <a:cubicBezTo>
                      <a:pt x="574358" y="672147"/>
                      <a:pt x="559435" y="670560"/>
                      <a:pt x="546735" y="668020"/>
                    </a:cubicBezTo>
                    <a:cubicBezTo>
                      <a:pt x="523875" y="664210"/>
                      <a:pt x="502285" y="656908"/>
                      <a:pt x="481965" y="646113"/>
                    </a:cubicBezTo>
                    <a:cubicBezTo>
                      <a:pt x="461645" y="635318"/>
                      <a:pt x="441325" y="623253"/>
                      <a:pt x="421005" y="609918"/>
                    </a:cubicBezTo>
                    <a:cubicBezTo>
                      <a:pt x="400685" y="596583"/>
                      <a:pt x="380048" y="582295"/>
                      <a:pt x="359093" y="567055"/>
                    </a:cubicBezTo>
                    <a:cubicBezTo>
                      <a:pt x="338138" y="551815"/>
                      <a:pt x="316865" y="538480"/>
                      <a:pt x="295275" y="527050"/>
                    </a:cubicBezTo>
                    <a:cubicBezTo>
                      <a:pt x="262255" y="508000"/>
                      <a:pt x="228282" y="497840"/>
                      <a:pt x="193358" y="496570"/>
                    </a:cubicBezTo>
                    <a:cubicBezTo>
                      <a:pt x="158433" y="495300"/>
                      <a:pt x="126683" y="496252"/>
                      <a:pt x="98108" y="499427"/>
                    </a:cubicBezTo>
                    <a:cubicBezTo>
                      <a:pt x="69533" y="502602"/>
                      <a:pt x="46038" y="503873"/>
                      <a:pt x="27623" y="503238"/>
                    </a:cubicBezTo>
                    <a:cubicBezTo>
                      <a:pt x="9208" y="502602"/>
                      <a:pt x="0" y="494030"/>
                      <a:pt x="0" y="477520"/>
                    </a:cubicBezTo>
                    <a:cubicBezTo>
                      <a:pt x="0" y="461010"/>
                      <a:pt x="10478" y="440055"/>
                      <a:pt x="31433" y="414655"/>
                    </a:cubicBezTo>
                    <a:cubicBezTo>
                      <a:pt x="52388" y="389255"/>
                      <a:pt x="80328" y="364173"/>
                      <a:pt x="115253" y="339408"/>
                    </a:cubicBezTo>
                    <a:cubicBezTo>
                      <a:pt x="150178" y="314642"/>
                      <a:pt x="191135" y="292418"/>
                      <a:pt x="238125" y="272733"/>
                    </a:cubicBezTo>
                    <a:cubicBezTo>
                      <a:pt x="285115" y="253048"/>
                      <a:pt x="334645" y="240665"/>
                      <a:pt x="386715" y="235585"/>
                    </a:cubicBezTo>
                    <a:cubicBezTo>
                      <a:pt x="466725" y="227965"/>
                      <a:pt x="533083" y="232093"/>
                      <a:pt x="585788" y="247967"/>
                    </a:cubicBezTo>
                    <a:cubicBezTo>
                      <a:pt x="638493" y="263842"/>
                      <a:pt x="679768" y="286385"/>
                      <a:pt x="709613" y="315595"/>
                    </a:cubicBezTo>
                    <a:cubicBezTo>
                      <a:pt x="739458" y="344805"/>
                      <a:pt x="758190" y="378460"/>
                      <a:pt x="765810" y="416560"/>
                    </a:cubicBezTo>
                    <a:cubicBezTo>
                      <a:pt x="773430" y="454660"/>
                      <a:pt x="772160" y="492760"/>
                      <a:pt x="762000" y="530860"/>
                    </a:cubicBezTo>
                    <a:cubicBezTo>
                      <a:pt x="802640" y="567690"/>
                      <a:pt x="842645" y="614680"/>
                      <a:pt x="882015" y="671830"/>
                    </a:cubicBezTo>
                    <a:cubicBezTo>
                      <a:pt x="888365" y="609600"/>
                      <a:pt x="904240" y="546735"/>
                      <a:pt x="929640" y="483235"/>
                    </a:cubicBezTo>
                    <a:cubicBezTo>
                      <a:pt x="939800" y="461645"/>
                      <a:pt x="949325" y="443230"/>
                      <a:pt x="958215" y="427990"/>
                    </a:cubicBezTo>
                    <a:cubicBezTo>
                      <a:pt x="967105" y="412750"/>
                      <a:pt x="977900" y="396240"/>
                      <a:pt x="990600" y="378460"/>
                    </a:cubicBezTo>
                    <a:cubicBezTo>
                      <a:pt x="970280" y="341630"/>
                      <a:pt x="959802" y="302260"/>
                      <a:pt x="959168" y="260350"/>
                    </a:cubicBezTo>
                    <a:cubicBezTo>
                      <a:pt x="958533" y="218440"/>
                      <a:pt x="970598" y="179070"/>
                      <a:pt x="995363" y="142240"/>
                    </a:cubicBezTo>
                    <a:cubicBezTo>
                      <a:pt x="1020128" y="105410"/>
                      <a:pt x="1058545" y="73977"/>
                      <a:pt x="1110615" y="47943"/>
                    </a:cubicBezTo>
                    <a:cubicBezTo>
                      <a:pt x="1162685" y="21908"/>
                      <a:pt x="1231265" y="6350"/>
                      <a:pt x="1316355" y="1270"/>
                    </a:cubicBezTo>
                    <a:close/>
                    <a:moveTo>
                      <a:pt x="748665" y="525145"/>
                    </a:moveTo>
                    <a:cubicBezTo>
                      <a:pt x="677545" y="464185"/>
                      <a:pt x="602615" y="424815"/>
                      <a:pt x="523875" y="407035"/>
                    </a:cubicBezTo>
                    <a:cubicBezTo>
                      <a:pt x="445135" y="389255"/>
                      <a:pt x="363855" y="391160"/>
                      <a:pt x="280035" y="412750"/>
                    </a:cubicBezTo>
                    <a:cubicBezTo>
                      <a:pt x="277495" y="412750"/>
                      <a:pt x="276860" y="413068"/>
                      <a:pt x="278130" y="413703"/>
                    </a:cubicBezTo>
                    <a:cubicBezTo>
                      <a:pt x="279400" y="414338"/>
                      <a:pt x="281305" y="414655"/>
                      <a:pt x="283845" y="414655"/>
                    </a:cubicBezTo>
                    <a:cubicBezTo>
                      <a:pt x="320675" y="410845"/>
                      <a:pt x="358140" y="409258"/>
                      <a:pt x="396240" y="409893"/>
                    </a:cubicBezTo>
                    <a:cubicBezTo>
                      <a:pt x="434340" y="410528"/>
                      <a:pt x="472758" y="416243"/>
                      <a:pt x="511493" y="427038"/>
                    </a:cubicBezTo>
                    <a:cubicBezTo>
                      <a:pt x="550228" y="437833"/>
                      <a:pt x="588645" y="453708"/>
                      <a:pt x="626745" y="474663"/>
                    </a:cubicBezTo>
                    <a:cubicBezTo>
                      <a:pt x="664845" y="495618"/>
                      <a:pt x="702310" y="523875"/>
                      <a:pt x="739140" y="559435"/>
                    </a:cubicBezTo>
                    <a:close/>
                    <a:moveTo>
                      <a:pt x="1447800" y="163195"/>
                    </a:moveTo>
                    <a:cubicBezTo>
                      <a:pt x="1450340" y="163195"/>
                      <a:pt x="1452245" y="162878"/>
                      <a:pt x="1453515" y="162243"/>
                    </a:cubicBezTo>
                    <a:cubicBezTo>
                      <a:pt x="1454785" y="161608"/>
                      <a:pt x="1453515" y="161290"/>
                      <a:pt x="1449705" y="161290"/>
                    </a:cubicBezTo>
                    <a:cubicBezTo>
                      <a:pt x="1356995" y="152400"/>
                      <a:pt x="1273175" y="166688"/>
                      <a:pt x="1198245" y="204152"/>
                    </a:cubicBezTo>
                    <a:cubicBezTo>
                      <a:pt x="1123315" y="241617"/>
                      <a:pt x="1057275" y="296545"/>
                      <a:pt x="1000125" y="368935"/>
                    </a:cubicBezTo>
                    <a:lnTo>
                      <a:pt x="1019175" y="401320"/>
                    </a:lnTo>
                    <a:cubicBezTo>
                      <a:pt x="1053465" y="354330"/>
                      <a:pt x="1088708" y="315595"/>
                      <a:pt x="1124903" y="285115"/>
                    </a:cubicBezTo>
                    <a:cubicBezTo>
                      <a:pt x="1161098" y="254635"/>
                      <a:pt x="1197928" y="230505"/>
                      <a:pt x="1235393" y="212725"/>
                    </a:cubicBezTo>
                    <a:cubicBezTo>
                      <a:pt x="1272858" y="194945"/>
                      <a:pt x="1309370" y="182563"/>
                      <a:pt x="1344930" y="175578"/>
                    </a:cubicBezTo>
                    <a:cubicBezTo>
                      <a:pt x="1380490" y="168593"/>
                      <a:pt x="1414780" y="164465"/>
                      <a:pt x="1447800" y="163195"/>
                    </a:cubicBezTo>
                    <a:close/>
                    <a:moveTo>
                      <a:pt x="453390" y="1136650"/>
                    </a:moveTo>
                    <a:cubicBezTo>
                      <a:pt x="443230" y="1127760"/>
                      <a:pt x="446405" y="1117283"/>
                      <a:pt x="462915" y="1105218"/>
                    </a:cubicBezTo>
                    <a:cubicBezTo>
                      <a:pt x="479425" y="1093153"/>
                      <a:pt x="503555" y="1080770"/>
                      <a:pt x="535305" y="1068070"/>
                    </a:cubicBezTo>
                    <a:cubicBezTo>
                      <a:pt x="567055" y="1055370"/>
                      <a:pt x="602933" y="1042353"/>
                      <a:pt x="642938" y="1029018"/>
                    </a:cubicBezTo>
                    <a:cubicBezTo>
                      <a:pt x="682943" y="1015683"/>
                      <a:pt x="721360" y="1003935"/>
                      <a:pt x="758190" y="993775"/>
                    </a:cubicBezTo>
                    <a:cubicBezTo>
                      <a:pt x="774700" y="988695"/>
                      <a:pt x="787718" y="989013"/>
                      <a:pt x="797243" y="994727"/>
                    </a:cubicBezTo>
                    <a:cubicBezTo>
                      <a:pt x="806768" y="1000443"/>
                      <a:pt x="815658" y="1007745"/>
                      <a:pt x="823913" y="1016635"/>
                    </a:cubicBezTo>
                    <a:cubicBezTo>
                      <a:pt x="832168" y="1025525"/>
                      <a:pt x="842328" y="1034097"/>
                      <a:pt x="854393" y="1042353"/>
                    </a:cubicBezTo>
                    <a:cubicBezTo>
                      <a:pt x="866458" y="1050608"/>
                      <a:pt x="883920" y="1054735"/>
                      <a:pt x="906780" y="1054735"/>
                    </a:cubicBezTo>
                    <a:cubicBezTo>
                      <a:pt x="929640" y="1054735"/>
                      <a:pt x="947103" y="1050608"/>
                      <a:pt x="959168" y="1042353"/>
                    </a:cubicBezTo>
                    <a:cubicBezTo>
                      <a:pt x="971233" y="1034098"/>
                      <a:pt x="981710" y="1025843"/>
                      <a:pt x="990600" y="1017588"/>
                    </a:cubicBezTo>
                    <a:cubicBezTo>
                      <a:pt x="999490" y="1009333"/>
                      <a:pt x="1008380" y="1002348"/>
                      <a:pt x="1017270" y="996633"/>
                    </a:cubicBezTo>
                    <a:cubicBezTo>
                      <a:pt x="1026160" y="990918"/>
                      <a:pt x="1038860" y="989965"/>
                      <a:pt x="1055370" y="993775"/>
                    </a:cubicBezTo>
                    <a:cubicBezTo>
                      <a:pt x="1092200" y="1003935"/>
                      <a:pt x="1130935" y="1016000"/>
                      <a:pt x="1171575" y="1029970"/>
                    </a:cubicBezTo>
                    <a:cubicBezTo>
                      <a:pt x="1212215" y="1043940"/>
                      <a:pt x="1248728" y="1057593"/>
                      <a:pt x="1281113" y="1070928"/>
                    </a:cubicBezTo>
                    <a:cubicBezTo>
                      <a:pt x="1313498" y="1084263"/>
                      <a:pt x="1337945" y="1096963"/>
                      <a:pt x="1354455" y="1109028"/>
                    </a:cubicBezTo>
                    <a:cubicBezTo>
                      <a:pt x="1370965" y="1121093"/>
                      <a:pt x="1372870" y="1130300"/>
                      <a:pt x="1360170" y="1136650"/>
                    </a:cubicBezTo>
                    <a:cubicBezTo>
                      <a:pt x="1329690" y="1153160"/>
                      <a:pt x="1288733" y="1166813"/>
                      <a:pt x="1237298" y="1177608"/>
                    </a:cubicBezTo>
                    <a:cubicBezTo>
                      <a:pt x="1185862" y="1188403"/>
                      <a:pt x="1129983" y="1196340"/>
                      <a:pt x="1069658" y="1201420"/>
                    </a:cubicBezTo>
                    <a:cubicBezTo>
                      <a:pt x="1009333" y="1206500"/>
                      <a:pt x="947103" y="1209040"/>
                      <a:pt x="882968" y="1209040"/>
                    </a:cubicBezTo>
                    <a:cubicBezTo>
                      <a:pt x="818832" y="1209040"/>
                      <a:pt x="758190" y="1206183"/>
                      <a:pt x="701040" y="1200468"/>
                    </a:cubicBezTo>
                    <a:cubicBezTo>
                      <a:pt x="643890" y="1194753"/>
                      <a:pt x="593090" y="1186498"/>
                      <a:pt x="548640" y="1175703"/>
                    </a:cubicBezTo>
                    <a:cubicBezTo>
                      <a:pt x="504190" y="1164908"/>
                      <a:pt x="472440" y="1151890"/>
                      <a:pt x="453390" y="1136650"/>
                    </a:cubicBezTo>
                    <a:close/>
                  </a:path>
                </a:pathLst>
              </a:custGeom>
              <a:solidFill>
                <a:srgbClr val="338727"/>
              </a:solid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11" name="图形 2">
                <a:extLst>
                  <a:ext uri="{FF2B5EF4-FFF2-40B4-BE49-F238E27FC236}">
                    <a16:creationId xmlns:a16="http://schemas.microsoft.com/office/drawing/2014/main" id="{497942A2-102D-366B-88AA-5C0E937D70CD}"/>
                  </a:ext>
                </a:extLst>
              </p:cNvPr>
              <p:cNvSpPr/>
              <p:nvPr/>
            </p:nvSpPr>
            <p:spPr>
              <a:xfrm>
                <a:off x="2624460" y="2502541"/>
                <a:ext cx="493599" cy="346708"/>
              </a:xfrm>
              <a:custGeom>
                <a:avLst/>
                <a:gdLst>
                  <a:gd name="connsiteX0" fmla="*/ 1316355 w 1744979"/>
                  <a:gd name="connsiteY0" fmla="*/ 1270 h 1209039"/>
                  <a:gd name="connsiteX1" fmla="*/ 1473518 w 1744979"/>
                  <a:gd name="connsiteY1" fmla="*/ 15557 h 1209039"/>
                  <a:gd name="connsiteX2" fmla="*/ 1610678 w 1744979"/>
                  <a:gd name="connsiteY2" fmla="*/ 65088 h 1209039"/>
                  <a:gd name="connsiteX3" fmla="*/ 1707833 w 1744979"/>
                  <a:gd name="connsiteY3" fmla="*/ 127952 h 1209039"/>
                  <a:gd name="connsiteX4" fmla="*/ 1744980 w 1744979"/>
                  <a:gd name="connsiteY4" fmla="*/ 184150 h 1209039"/>
                  <a:gd name="connsiteX5" fmla="*/ 1716405 w 1744979"/>
                  <a:gd name="connsiteY5" fmla="*/ 211772 h 1209039"/>
                  <a:gd name="connsiteX6" fmla="*/ 1644968 w 1744979"/>
                  <a:gd name="connsiteY6" fmla="*/ 220345 h 1209039"/>
                  <a:gd name="connsiteX7" fmla="*/ 1550670 w 1744979"/>
                  <a:gd name="connsiteY7" fmla="*/ 234632 h 1209039"/>
                  <a:gd name="connsiteX8" fmla="*/ 1453515 w 1744979"/>
                  <a:gd name="connsiteY8" fmla="*/ 281305 h 1209039"/>
                  <a:gd name="connsiteX9" fmla="*/ 1395413 w 1744979"/>
                  <a:gd name="connsiteY9" fmla="*/ 331787 h 1209039"/>
                  <a:gd name="connsiteX10" fmla="*/ 1340168 w 1744979"/>
                  <a:gd name="connsiteY10" fmla="*/ 385127 h 1209039"/>
                  <a:gd name="connsiteX11" fmla="*/ 1283018 w 1744979"/>
                  <a:gd name="connsiteY11" fmla="*/ 432753 h 1209039"/>
                  <a:gd name="connsiteX12" fmla="*/ 1219200 w 1744979"/>
                  <a:gd name="connsiteY12" fmla="*/ 466090 h 1209039"/>
                  <a:gd name="connsiteX13" fmla="*/ 1177290 w 1744979"/>
                  <a:gd name="connsiteY13" fmla="*/ 477520 h 1209039"/>
                  <a:gd name="connsiteX14" fmla="*/ 1124903 w 1744979"/>
                  <a:gd name="connsiteY14" fmla="*/ 480378 h 1209039"/>
                  <a:gd name="connsiteX15" fmla="*/ 1067753 w 1744979"/>
                  <a:gd name="connsiteY15" fmla="*/ 462280 h 1209039"/>
                  <a:gd name="connsiteX16" fmla="*/ 1011555 w 1744979"/>
                  <a:gd name="connsiteY16" fmla="*/ 410845 h 1209039"/>
                  <a:gd name="connsiteX17" fmla="*/ 982027 w 1744979"/>
                  <a:gd name="connsiteY17" fmla="*/ 465138 h 1209039"/>
                  <a:gd name="connsiteX18" fmla="*/ 960120 w 1744979"/>
                  <a:gd name="connsiteY18" fmla="*/ 532765 h 1209039"/>
                  <a:gd name="connsiteX19" fmla="*/ 943928 w 1744979"/>
                  <a:gd name="connsiteY19" fmla="*/ 608012 h 1209039"/>
                  <a:gd name="connsiteX20" fmla="*/ 933450 w 1744979"/>
                  <a:gd name="connsiteY20" fmla="*/ 681355 h 1209039"/>
                  <a:gd name="connsiteX21" fmla="*/ 927735 w 1744979"/>
                  <a:gd name="connsiteY21" fmla="*/ 752793 h 1209039"/>
                  <a:gd name="connsiteX22" fmla="*/ 926783 w 1744979"/>
                  <a:gd name="connsiteY22" fmla="*/ 837565 h 1209039"/>
                  <a:gd name="connsiteX23" fmla="*/ 931545 w 1744979"/>
                  <a:gd name="connsiteY23" fmla="*/ 914717 h 1209039"/>
                  <a:gd name="connsiteX24" fmla="*/ 942975 w 1744979"/>
                  <a:gd name="connsiteY24" fmla="*/ 965200 h 1209039"/>
                  <a:gd name="connsiteX25" fmla="*/ 952500 w 1744979"/>
                  <a:gd name="connsiteY25" fmla="*/ 993775 h 1209039"/>
                  <a:gd name="connsiteX26" fmla="*/ 942975 w 1744979"/>
                  <a:gd name="connsiteY26" fmla="*/ 1011872 h 1209039"/>
                  <a:gd name="connsiteX27" fmla="*/ 906780 w 1744979"/>
                  <a:gd name="connsiteY27" fmla="*/ 1020445 h 1209039"/>
                  <a:gd name="connsiteX28" fmla="*/ 865823 w 1744979"/>
                  <a:gd name="connsiteY28" fmla="*/ 1011872 h 1209039"/>
                  <a:gd name="connsiteX29" fmla="*/ 855345 w 1744979"/>
                  <a:gd name="connsiteY29" fmla="*/ 993775 h 1209039"/>
                  <a:gd name="connsiteX30" fmla="*/ 862965 w 1744979"/>
                  <a:gd name="connsiteY30" fmla="*/ 967105 h 1209039"/>
                  <a:gd name="connsiteX31" fmla="*/ 875348 w 1744979"/>
                  <a:gd name="connsiteY31" fmla="*/ 922338 h 1209039"/>
                  <a:gd name="connsiteX32" fmla="*/ 877253 w 1744979"/>
                  <a:gd name="connsiteY32" fmla="*/ 867093 h 1209039"/>
                  <a:gd name="connsiteX33" fmla="*/ 874395 w 1744979"/>
                  <a:gd name="connsiteY33" fmla="*/ 807085 h 1209039"/>
                  <a:gd name="connsiteX34" fmla="*/ 872490 w 1744979"/>
                  <a:gd name="connsiteY34" fmla="*/ 748030 h 1209039"/>
                  <a:gd name="connsiteX35" fmla="*/ 813435 w 1744979"/>
                  <a:gd name="connsiteY35" fmla="*/ 645160 h 1209039"/>
                  <a:gd name="connsiteX36" fmla="*/ 750570 w 1744979"/>
                  <a:gd name="connsiteY36" fmla="*/ 565150 h 1209039"/>
                  <a:gd name="connsiteX37" fmla="*/ 701993 w 1744979"/>
                  <a:gd name="connsiteY37" fmla="*/ 633730 h 1209039"/>
                  <a:gd name="connsiteX38" fmla="*/ 645795 w 1744979"/>
                  <a:gd name="connsiteY38" fmla="*/ 665163 h 1209039"/>
                  <a:gd name="connsiteX39" fmla="*/ 591503 w 1744979"/>
                  <a:gd name="connsiteY39" fmla="*/ 672783 h 1209039"/>
                  <a:gd name="connsiteX40" fmla="*/ 546735 w 1744979"/>
                  <a:gd name="connsiteY40" fmla="*/ 668020 h 1209039"/>
                  <a:gd name="connsiteX41" fmla="*/ 481965 w 1744979"/>
                  <a:gd name="connsiteY41" fmla="*/ 646113 h 1209039"/>
                  <a:gd name="connsiteX42" fmla="*/ 421005 w 1744979"/>
                  <a:gd name="connsiteY42" fmla="*/ 609918 h 1209039"/>
                  <a:gd name="connsiteX43" fmla="*/ 359093 w 1744979"/>
                  <a:gd name="connsiteY43" fmla="*/ 567055 h 1209039"/>
                  <a:gd name="connsiteX44" fmla="*/ 295275 w 1744979"/>
                  <a:gd name="connsiteY44" fmla="*/ 527050 h 1209039"/>
                  <a:gd name="connsiteX45" fmla="*/ 193358 w 1744979"/>
                  <a:gd name="connsiteY45" fmla="*/ 496570 h 1209039"/>
                  <a:gd name="connsiteX46" fmla="*/ 98108 w 1744979"/>
                  <a:gd name="connsiteY46" fmla="*/ 499427 h 1209039"/>
                  <a:gd name="connsiteX47" fmla="*/ 27623 w 1744979"/>
                  <a:gd name="connsiteY47" fmla="*/ 503238 h 1209039"/>
                  <a:gd name="connsiteX48" fmla="*/ 0 w 1744979"/>
                  <a:gd name="connsiteY48" fmla="*/ 477520 h 1209039"/>
                  <a:gd name="connsiteX49" fmla="*/ 31433 w 1744979"/>
                  <a:gd name="connsiteY49" fmla="*/ 414655 h 1209039"/>
                  <a:gd name="connsiteX50" fmla="*/ 115253 w 1744979"/>
                  <a:gd name="connsiteY50" fmla="*/ 339408 h 1209039"/>
                  <a:gd name="connsiteX51" fmla="*/ 238125 w 1744979"/>
                  <a:gd name="connsiteY51" fmla="*/ 272733 h 1209039"/>
                  <a:gd name="connsiteX52" fmla="*/ 386715 w 1744979"/>
                  <a:gd name="connsiteY52" fmla="*/ 235585 h 1209039"/>
                  <a:gd name="connsiteX53" fmla="*/ 585788 w 1744979"/>
                  <a:gd name="connsiteY53" fmla="*/ 247967 h 1209039"/>
                  <a:gd name="connsiteX54" fmla="*/ 709613 w 1744979"/>
                  <a:gd name="connsiteY54" fmla="*/ 315595 h 1209039"/>
                  <a:gd name="connsiteX55" fmla="*/ 765810 w 1744979"/>
                  <a:gd name="connsiteY55" fmla="*/ 416560 h 1209039"/>
                  <a:gd name="connsiteX56" fmla="*/ 762000 w 1744979"/>
                  <a:gd name="connsiteY56" fmla="*/ 530860 h 1209039"/>
                  <a:gd name="connsiteX57" fmla="*/ 882015 w 1744979"/>
                  <a:gd name="connsiteY57" fmla="*/ 671830 h 1209039"/>
                  <a:gd name="connsiteX58" fmla="*/ 929640 w 1744979"/>
                  <a:gd name="connsiteY58" fmla="*/ 483235 h 1209039"/>
                  <a:gd name="connsiteX59" fmla="*/ 958215 w 1744979"/>
                  <a:gd name="connsiteY59" fmla="*/ 427990 h 1209039"/>
                  <a:gd name="connsiteX60" fmla="*/ 990600 w 1744979"/>
                  <a:gd name="connsiteY60" fmla="*/ 378460 h 1209039"/>
                  <a:gd name="connsiteX61" fmla="*/ 959168 w 1744979"/>
                  <a:gd name="connsiteY61" fmla="*/ 260350 h 1209039"/>
                  <a:gd name="connsiteX62" fmla="*/ 995363 w 1744979"/>
                  <a:gd name="connsiteY62" fmla="*/ 142240 h 1209039"/>
                  <a:gd name="connsiteX63" fmla="*/ 1110615 w 1744979"/>
                  <a:gd name="connsiteY63" fmla="*/ 47943 h 1209039"/>
                  <a:gd name="connsiteX64" fmla="*/ 1316355 w 1744979"/>
                  <a:gd name="connsiteY64" fmla="*/ 1270 h 1209039"/>
                  <a:gd name="connsiteX65" fmla="*/ 748665 w 1744979"/>
                  <a:gd name="connsiteY65" fmla="*/ 525145 h 1209039"/>
                  <a:gd name="connsiteX66" fmla="*/ 523875 w 1744979"/>
                  <a:gd name="connsiteY66" fmla="*/ 407035 h 1209039"/>
                  <a:gd name="connsiteX67" fmla="*/ 280035 w 1744979"/>
                  <a:gd name="connsiteY67" fmla="*/ 412750 h 1209039"/>
                  <a:gd name="connsiteX68" fmla="*/ 278130 w 1744979"/>
                  <a:gd name="connsiteY68" fmla="*/ 413703 h 1209039"/>
                  <a:gd name="connsiteX69" fmla="*/ 283845 w 1744979"/>
                  <a:gd name="connsiteY69" fmla="*/ 414655 h 1209039"/>
                  <a:gd name="connsiteX70" fmla="*/ 396240 w 1744979"/>
                  <a:gd name="connsiteY70" fmla="*/ 409893 h 1209039"/>
                  <a:gd name="connsiteX71" fmla="*/ 511493 w 1744979"/>
                  <a:gd name="connsiteY71" fmla="*/ 427038 h 1209039"/>
                  <a:gd name="connsiteX72" fmla="*/ 626745 w 1744979"/>
                  <a:gd name="connsiteY72" fmla="*/ 474663 h 1209039"/>
                  <a:gd name="connsiteX73" fmla="*/ 739140 w 1744979"/>
                  <a:gd name="connsiteY73" fmla="*/ 559435 h 1209039"/>
                  <a:gd name="connsiteX74" fmla="*/ 1447800 w 1744979"/>
                  <a:gd name="connsiteY74" fmla="*/ 163195 h 1209039"/>
                  <a:gd name="connsiteX75" fmla="*/ 1453515 w 1744979"/>
                  <a:gd name="connsiteY75" fmla="*/ 162243 h 1209039"/>
                  <a:gd name="connsiteX76" fmla="*/ 1449705 w 1744979"/>
                  <a:gd name="connsiteY76" fmla="*/ 161290 h 1209039"/>
                  <a:gd name="connsiteX77" fmla="*/ 1198245 w 1744979"/>
                  <a:gd name="connsiteY77" fmla="*/ 204152 h 1209039"/>
                  <a:gd name="connsiteX78" fmla="*/ 1000125 w 1744979"/>
                  <a:gd name="connsiteY78" fmla="*/ 368935 h 1209039"/>
                  <a:gd name="connsiteX79" fmla="*/ 1019175 w 1744979"/>
                  <a:gd name="connsiteY79" fmla="*/ 401320 h 1209039"/>
                  <a:gd name="connsiteX80" fmla="*/ 1124903 w 1744979"/>
                  <a:gd name="connsiteY80" fmla="*/ 285115 h 1209039"/>
                  <a:gd name="connsiteX81" fmla="*/ 1235393 w 1744979"/>
                  <a:gd name="connsiteY81" fmla="*/ 212725 h 1209039"/>
                  <a:gd name="connsiteX82" fmla="*/ 1344930 w 1744979"/>
                  <a:gd name="connsiteY82" fmla="*/ 175578 h 1209039"/>
                  <a:gd name="connsiteX83" fmla="*/ 1447800 w 1744979"/>
                  <a:gd name="connsiteY83" fmla="*/ 163195 h 1209039"/>
                  <a:gd name="connsiteX84" fmla="*/ 453390 w 1744979"/>
                  <a:gd name="connsiteY84" fmla="*/ 1136650 h 1209039"/>
                  <a:gd name="connsiteX85" fmla="*/ 462915 w 1744979"/>
                  <a:gd name="connsiteY85" fmla="*/ 1105218 h 1209039"/>
                  <a:gd name="connsiteX86" fmla="*/ 535305 w 1744979"/>
                  <a:gd name="connsiteY86" fmla="*/ 1068070 h 1209039"/>
                  <a:gd name="connsiteX87" fmla="*/ 642938 w 1744979"/>
                  <a:gd name="connsiteY87" fmla="*/ 1029018 h 1209039"/>
                  <a:gd name="connsiteX88" fmla="*/ 758190 w 1744979"/>
                  <a:gd name="connsiteY88" fmla="*/ 993775 h 1209039"/>
                  <a:gd name="connsiteX89" fmla="*/ 797243 w 1744979"/>
                  <a:gd name="connsiteY89" fmla="*/ 994727 h 1209039"/>
                  <a:gd name="connsiteX90" fmla="*/ 823913 w 1744979"/>
                  <a:gd name="connsiteY90" fmla="*/ 1016635 h 1209039"/>
                  <a:gd name="connsiteX91" fmla="*/ 854393 w 1744979"/>
                  <a:gd name="connsiteY91" fmla="*/ 1042353 h 1209039"/>
                  <a:gd name="connsiteX92" fmla="*/ 906780 w 1744979"/>
                  <a:gd name="connsiteY92" fmla="*/ 1054735 h 1209039"/>
                  <a:gd name="connsiteX93" fmla="*/ 959168 w 1744979"/>
                  <a:gd name="connsiteY93" fmla="*/ 1042353 h 1209039"/>
                  <a:gd name="connsiteX94" fmla="*/ 990600 w 1744979"/>
                  <a:gd name="connsiteY94" fmla="*/ 1017588 h 1209039"/>
                  <a:gd name="connsiteX95" fmla="*/ 1017270 w 1744979"/>
                  <a:gd name="connsiteY95" fmla="*/ 996633 h 1209039"/>
                  <a:gd name="connsiteX96" fmla="*/ 1055370 w 1744979"/>
                  <a:gd name="connsiteY96" fmla="*/ 993775 h 1209039"/>
                  <a:gd name="connsiteX97" fmla="*/ 1171575 w 1744979"/>
                  <a:gd name="connsiteY97" fmla="*/ 1029970 h 1209039"/>
                  <a:gd name="connsiteX98" fmla="*/ 1281113 w 1744979"/>
                  <a:gd name="connsiteY98" fmla="*/ 1070928 h 1209039"/>
                  <a:gd name="connsiteX99" fmla="*/ 1354455 w 1744979"/>
                  <a:gd name="connsiteY99" fmla="*/ 1109028 h 1209039"/>
                  <a:gd name="connsiteX100" fmla="*/ 1360170 w 1744979"/>
                  <a:gd name="connsiteY100" fmla="*/ 1136650 h 1209039"/>
                  <a:gd name="connsiteX101" fmla="*/ 1237298 w 1744979"/>
                  <a:gd name="connsiteY101" fmla="*/ 1177608 h 1209039"/>
                  <a:gd name="connsiteX102" fmla="*/ 1069658 w 1744979"/>
                  <a:gd name="connsiteY102" fmla="*/ 1201420 h 1209039"/>
                  <a:gd name="connsiteX103" fmla="*/ 882968 w 1744979"/>
                  <a:gd name="connsiteY103" fmla="*/ 1209040 h 1209039"/>
                  <a:gd name="connsiteX104" fmla="*/ 701040 w 1744979"/>
                  <a:gd name="connsiteY104" fmla="*/ 1200468 h 1209039"/>
                  <a:gd name="connsiteX105" fmla="*/ 548640 w 1744979"/>
                  <a:gd name="connsiteY105" fmla="*/ 1175703 h 1209039"/>
                  <a:gd name="connsiteX106" fmla="*/ 453390 w 1744979"/>
                  <a:gd name="connsiteY106" fmla="*/ 1136650 h 120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744979" h="1209039">
                    <a:moveTo>
                      <a:pt x="1316355" y="1270"/>
                    </a:moveTo>
                    <a:cubicBezTo>
                      <a:pt x="1369695" y="-2540"/>
                      <a:pt x="1422083" y="2222"/>
                      <a:pt x="1473518" y="15557"/>
                    </a:cubicBezTo>
                    <a:cubicBezTo>
                      <a:pt x="1524953" y="28892"/>
                      <a:pt x="1570673" y="45402"/>
                      <a:pt x="1610678" y="65088"/>
                    </a:cubicBezTo>
                    <a:cubicBezTo>
                      <a:pt x="1650683" y="84773"/>
                      <a:pt x="1683068" y="105728"/>
                      <a:pt x="1707833" y="127952"/>
                    </a:cubicBezTo>
                    <a:cubicBezTo>
                      <a:pt x="1732598" y="150177"/>
                      <a:pt x="1744980" y="168910"/>
                      <a:pt x="1744980" y="184150"/>
                    </a:cubicBezTo>
                    <a:cubicBezTo>
                      <a:pt x="1744980" y="199390"/>
                      <a:pt x="1735455" y="208598"/>
                      <a:pt x="1716405" y="211772"/>
                    </a:cubicBezTo>
                    <a:cubicBezTo>
                      <a:pt x="1697355" y="214947"/>
                      <a:pt x="1673543" y="217805"/>
                      <a:pt x="1644968" y="220345"/>
                    </a:cubicBezTo>
                    <a:cubicBezTo>
                      <a:pt x="1616393" y="222885"/>
                      <a:pt x="1584960" y="227647"/>
                      <a:pt x="1550670" y="234632"/>
                    </a:cubicBezTo>
                    <a:cubicBezTo>
                      <a:pt x="1516380" y="241617"/>
                      <a:pt x="1483995" y="257175"/>
                      <a:pt x="1453515" y="281305"/>
                    </a:cubicBezTo>
                    <a:cubicBezTo>
                      <a:pt x="1433195" y="296545"/>
                      <a:pt x="1413828" y="313373"/>
                      <a:pt x="1395413" y="331787"/>
                    </a:cubicBezTo>
                    <a:cubicBezTo>
                      <a:pt x="1376997" y="350203"/>
                      <a:pt x="1358583" y="367983"/>
                      <a:pt x="1340168" y="385127"/>
                    </a:cubicBezTo>
                    <a:cubicBezTo>
                      <a:pt x="1321753" y="402272"/>
                      <a:pt x="1302703" y="418148"/>
                      <a:pt x="1283018" y="432753"/>
                    </a:cubicBezTo>
                    <a:cubicBezTo>
                      <a:pt x="1263333" y="447358"/>
                      <a:pt x="1242060" y="458470"/>
                      <a:pt x="1219200" y="466090"/>
                    </a:cubicBezTo>
                    <a:cubicBezTo>
                      <a:pt x="1207770" y="469900"/>
                      <a:pt x="1193800" y="473710"/>
                      <a:pt x="1177290" y="477520"/>
                    </a:cubicBezTo>
                    <a:cubicBezTo>
                      <a:pt x="1160780" y="481330"/>
                      <a:pt x="1143318" y="482282"/>
                      <a:pt x="1124903" y="480378"/>
                    </a:cubicBezTo>
                    <a:cubicBezTo>
                      <a:pt x="1106488" y="478473"/>
                      <a:pt x="1087438" y="472440"/>
                      <a:pt x="1067753" y="462280"/>
                    </a:cubicBezTo>
                    <a:cubicBezTo>
                      <a:pt x="1048068" y="452120"/>
                      <a:pt x="1029335" y="434975"/>
                      <a:pt x="1011555" y="410845"/>
                    </a:cubicBezTo>
                    <a:cubicBezTo>
                      <a:pt x="1000125" y="426085"/>
                      <a:pt x="990283" y="444183"/>
                      <a:pt x="982027" y="465138"/>
                    </a:cubicBezTo>
                    <a:cubicBezTo>
                      <a:pt x="973773" y="486092"/>
                      <a:pt x="966470" y="508635"/>
                      <a:pt x="960120" y="532765"/>
                    </a:cubicBezTo>
                    <a:cubicBezTo>
                      <a:pt x="953770" y="556895"/>
                      <a:pt x="948373" y="581978"/>
                      <a:pt x="943928" y="608012"/>
                    </a:cubicBezTo>
                    <a:cubicBezTo>
                      <a:pt x="939482" y="634048"/>
                      <a:pt x="935990" y="658495"/>
                      <a:pt x="933450" y="681355"/>
                    </a:cubicBezTo>
                    <a:cubicBezTo>
                      <a:pt x="930910" y="700405"/>
                      <a:pt x="929005" y="724218"/>
                      <a:pt x="927735" y="752793"/>
                    </a:cubicBezTo>
                    <a:cubicBezTo>
                      <a:pt x="926465" y="781368"/>
                      <a:pt x="926148" y="809625"/>
                      <a:pt x="926783" y="837565"/>
                    </a:cubicBezTo>
                    <a:cubicBezTo>
                      <a:pt x="927418" y="865505"/>
                      <a:pt x="929005" y="891222"/>
                      <a:pt x="931545" y="914717"/>
                    </a:cubicBezTo>
                    <a:cubicBezTo>
                      <a:pt x="934085" y="938212"/>
                      <a:pt x="937895" y="955040"/>
                      <a:pt x="942975" y="965200"/>
                    </a:cubicBezTo>
                    <a:cubicBezTo>
                      <a:pt x="949325" y="976630"/>
                      <a:pt x="952500" y="986155"/>
                      <a:pt x="952500" y="993775"/>
                    </a:cubicBezTo>
                    <a:cubicBezTo>
                      <a:pt x="952500" y="1000125"/>
                      <a:pt x="949325" y="1006158"/>
                      <a:pt x="942975" y="1011872"/>
                    </a:cubicBezTo>
                    <a:cubicBezTo>
                      <a:pt x="936625" y="1017588"/>
                      <a:pt x="924560" y="1020445"/>
                      <a:pt x="906780" y="1020445"/>
                    </a:cubicBezTo>
                    <a:cubicBezTo>
                      <a:pt x="886460" y="1020445"/>
                      <a:pt x="872808" y="1017588"/>
                      <a:pt x="865823" y="1011872"/>
                    </a:cubicBezTo>
                    <a:cubicBezTo>
                      <a:pt x="858838" y="1006158"/>
                      <a:pt x="855345" y="1000125"/>
                      <a:pt x="855345" y="993775"/>
                    </a:cubicBezTo>
                    <a:cubicBezTo>
                      <a:pt x="854075" y="986155"/>
                      <a:pt x="856615" y="977265"/>
                      <a:pt x="862965" y="967105"/>
                    </a:cubicBezTo>
                    <a:cubicBezTo>
                      <a:pt x="869315" y="954405"/>
                      <a:pt x="873443" y="939483"/>
                      <a:pt x="875348" y="922338"/>
                    </a:cubicBezTo>
                    <a:cubicBezTo>
                      <a:pt x="877253" y="905193"/>
                      <a:pt x="877888" y="886777"/>
                      <a:pt x="877253" y="867093"/>
                    </a:cubicBezTo>
                    <a:cubicBezTo>
                      <a:pt x="876618" y="847407"/>
                      <a:pt x="875665" y="827405"/>
                      <a:pt x="874395" y="807085"/>
                    </a:cubicBezTo>
                    <a:cubicBezTo>
                      <a:pt x="873125" y="786765"/>
                      <a:pt x="872490" y="767080"/>
                      <a:pt x="872490" y="748030"/>
                    </a:cubicBezTo>
                    <a:cubicBezTo>
                      <a:pt x="852170" y="707390"/>
                      <a:pt x="832485" y="673100"/>
                      <a:pt x="813435" y="645160"/>
                    </a:cubicBezTo>
                    <a:cubicBezTo>
                      <a:pt x="794385" y="617220"/>
                      <a:pt x="773430" y="590550"/>
                      <a:pt x="750570" y="565150"/>
                    </a:cubicBezTo>
                    <a:cubicBezTo>
                      <a:pt x="736600" y="595630"/>
                      <a:pt x="720408" y="618490"/>
                      <a:pt x="701993" y="633730"/>
                    </a:cubicBezTo>
                    <a:cubicBezTo>
                      <a:pt x="683578" y="648970"/>
                      <a:pt x="664845" y="659447"/>
                      <a:pt x="645795" y="665163"/>
                    </a:cubicBezTo>
                    <a:cubicBezTo>
                      <a:pt x="626745" y="670878"/>
                      <a:pt x="608648" y="673418"/>
                      <a:pt x="591503" y="672783"/>
                    </a:cubicBezTo>
                    <a:cubicBezTo>
                      <a:pt x="574358" y="672147"/>
                      <a:pt x="559435" y="670560"/>
                      <a:pt x="546735" y="668020"/>
                    </a:cubicBezTo>
                    <a:cubicBezTo>
                      <a:pt x="523875" y="664210"/>
                      <a:pt x="502285" y="656908"/>
                      <a:pt x="481965" y="646113"/>
                    </a:cubicBezTo>
                    <a:cubicBezTo>
                      <a:pt x="461645" y="635318"/>
                      <a:pt x="441325" y="623253"/>
                      <a:pt x="421005" y="609918"/>
                    </a:cubicBezTo>
                    <a:cubicBezTo>
                      <a:pt x="400685" y="596583"/>
                      <a:pt x="380048" y="582295"/>
                      <a:pt x="359093" y="567055"/>
                    </a:cubicBezTo>
                    <a:cubicBezTo>
                      <a:pt x="338138" y="551815"/>
                      <a:pt x="316865" y="538480"/>
                      <a:pt x="295275" y="527050"/>
                    </a:cubicBezTo>
                    <a:cubicBezTo>
                      <a:pt x="262255" y="508000"/>
                      <a:pt x="228282" y="497840"/>
                      <a:pt x="193358" y="496570"/>
                    </a:cubicBezTo>
                    <a:cubicBezTo>
                      <a:pt x="158433" y="495300"/>
                      <a:pt x="126683" y="496252"/>
                      <a:pt x="98108" y="499427"/>
                    </a:cubicBezTo>
                    <a:cubicBezTo>
                      <a:pt x="69533" y="502602"/>
                      <a:pt x="46038" y="503873"/>
                      <a:pt x="27623" y="503238"/>
                    </a:cubicBezTo>
                    <a:cubicBezTo>
                      <a:pt x="9208" y="502602"/>
                      <a:pt x="0" y="494030"/>
                      <a:pt x="0" y="477520"/>
                    </a:cubicBezTo>
                    <a:cubicBezTo>
                      <a:pt x="0" y="461010"/>
                      <a:pt x="10478" y="440055"/>
                      <a:pt x="31433" y="414655"/>
                    </a:cubicBezTo>
                    <a:cubicBezTo>
                      <a:pt x="52388" y="389255"/>
                      <a:pt x="80328" y="364173"/>
                      <a:pt x="115253" y="339408"/>
                    </a:cubicBezTo>
                    <a:cubicBezTo>
                      <a:pt x="150178" y="314642"/>
                      <a:pt x="191135" y="292418"/>
                      <a:pt x="238125" y="272733"/>
                    </a:cubicBezTo>
                    <a:cubicBezTo>
                      <a:pt x="285115" y="253048"/>
                      <a:pt x="334645" y="240665"/>
                      <a:pt x="386715" y="235585"/>
                    </a:cubicBezTo>
                    <a:cubicBezTo>
                      <a:pt x="466725" y="227965"/>
                      <a:pt x="533083" y="232093"/>
                      <a:pt x="585788" y="247967"/>
                    </a:cubicBezTo>
                    <a:cubicBezTo>
                      <a:pt x="638493" y="263842"/>
                      <a:pt x="679768" y="286385"/>
                      <a:pt x="709613" y="315595"/>
                    </a:cubicBezTo>
                    <a:cubicBezTo>
                      <a:pt x="739458" y="344805"/>
                      <a:pt x="758190" y="378460"/>
                      <a:pt x="765810" y="416560"/>
                    </a:cubicBezTo>
                    <a:cubicBezTo>
                      <a:pt x="773430" y="454660"/>
                      <a:pt x="772160" y="492760"/>
                      <a:pt x="762000" y="530860"/>
                    </a:cubicBezTo>
                    <a:cubicBezTo>
                      <a:pt x="802640" y="567690"/>
                      <a:pt x="842645" y="614680"/>
                      <a:pt x="882015" y="671830"/>
                    </a:cubicBezTo>
                    <a:cubicBezTo>
                      <a:pt x="888365" y="609600"/>
                      <a:pt x="904240" y="546735"/>
                      <a:pt x="929640" y="483235"/>
                    </a:cubicBezTo>
                    <a:cubicBezTo>
                      <a:pt x="939800" y="461645"/>
                      <a:pt x="949325" y="443230"/>
                      <a:pt x="958215" y="427990"/>
                    </a:cubicBezTo>
                    <a:cubicBezTo>
                      <a:pt x="967105" y="412750"/>
                      <a:pt x="977900" y="396240"/>
                      <a:pt x="990600" y="378460"/>
                    </a:cubicBezTo>
                    <a:cubicBezTo>
                      <a:pt x="970280" y="341630"/>
                      <a:pt x="959802" y="302260"/>
                      <a:pt x="959168" y="260350"/>
                    </a:cubicBezTo>
                    <a:cubicBezTo>
                      <a:pt x="958533" y="218440"/>
                      <a:pt x="970598" y="179070"/>
                      <a:pt x="995363" y="142240"/>
                    </a:cubicBezTo>
                    <a:cubicBezTo>
                      <a:pt x="1020128" y="105410"/>
                      <a:pt x="1058545" y="73977"/>
                      <a:pt x="1110615" y="47943"/>
                    </a:cubicBezTo>
                    <a:cubicBezTo>
                      <a:pt x="1162685" y="21908"/>
                      <a:pt x="1231265" y="6350"/>
                      <a:pt x="1316355" y="1270"/>
                    </a:cubicBezTo>
                    <a:close/>
                    <a:moveTo>
                      <a:pt x="748665" y="525145"/>
                    </a:moveTo>
                    <a:cubicBezTo>
                      <a:pt x="677545" y="464185"/>
                      <a:pt x="602615" y="424815"/>
                      <a:pt x="523875" y="407035"/>
                    </a:cubicBezTo>
                    <a:cubicBezTo>
                      <a:pt x="445135" y="389255"/>
                      <a:pt x="363855" y="391160"/>
                      <a:pt x="280035" y="412750"/>
                    </a:cubicBezTo>
                    <a:cubicBezTo>
                      <a:pt x="277495" y="412750"/>
                      <a:pt x="276860" y="413068"/>
                      <a:pt x="278130" y="413703"/>
                    </a:cubicBezTo>
                    <a:cubicBezTo>
                      <a:pt x="279400" y="414338"/>
                      <a:pt x="281305" y="414655"/>
                      <a:pt x="283845" y="414655"/>
                    </a:cubicBezTo>
                    <a:cubicBezTo>
                      <a:pt x="320675" y="410845"/>
                      <a:pt x="358140" y="409258"/>
                      <a:pt x="396240" y="409893"/>
                    </a:cubicBezTo>
                    <a:cubicBezTo>
                      <a:pt x="434340" y="410528"/>
                      <a:pt x="472758" y="416243"/>
                      <a:pt x="511493" y="427038"/>
                    </a:cubicBezTo>
                    <a:cubicBezTo>
                      <a:pt x="550228" y="437833"/>
                      <a:pt x="588645" y="453708"/>
                      <a:pt x="626745" y="474663"/>
                    </a:cubicBezTo>
                    <a:cubicBezTo>
                      <a:pt x="664845" y="495618"/>
                      <a:pt x="702310" y="523875"/>
                      <a:pt x="739140" y="559435"/>
                    </a:cubicBezTo>
                    <a:close/>
                    <a:moveTo>
                      <a:pt x="1447800" y="163195"/>
                    </a:moveTo>
                    <a:cubicBezTo>
                      <a:pt x="1450340" y="163195"/>
                      <a:pt x="1452245" y="162878"/>
                      <a:pt x="1453515" y="162243"/>
                    </a:cubicBezTo>
                    <a:cubicBezTo>
                      <a:pt x="1454785" y="161608"/>
                      <a:pt x="1453515" y="161290"/>
                      <a:pt x="1449705" y="161290"/>
                    </a:cubicBezTo>
                    <a:cubicBezTo>
                      <a:pt x="1356995" y="152400"/>
                      <a:pt x="1273175" y="166688"/>
                      <a:pt x="1198245" y="204152"/>
                    </a:cubicBezTo>
                    <a:cubicBezTo>
                      <a:pt x="1123315" y="241617"/>
                      <a:pt x="1057275" y="296545"/>
                      <a:pt x="1000125" y="368935"/>
                    </a:cubicBezTo>
                    <a:lnTo>
                      <a:pt x="1019175" y="401320"/>
                    </a:lnTo>
                    <a:cubicBezTo>
                      <a:pt x="1053465" y="354330"/>
                      <a:pt x="1088708" y="315595"/>
                      <a:pt x="1124903" y="285115"/>
                    </a:cubicBezTo>
                    <a:cubicBezTo>
                      <a:pt x="1161098" y="254635"/>
                      <a:pt x="1197928" y="230505"/>
                      <a:pt x="1235393" y="212725"/>
                    </a:cubicBezTo>
                    <a:cubicBezTo>
                      <a:pt x="1272858" y="194945"/>
                      <a:pt x="1309370" y="182563"/>
                      <a:pt x="1344930" y="175578"/>
                    </a:cubicBezTo>
                    <a:cubicBezTo>
                      <a:pt x="1380490" y="168593"/>
                      <a:pt x="1414780" y="164465"/>
                      <a:pt x="1447800" y="163195"/>
                    </a:cubicBezTo>
                    <a:close/>
                    <a:moveTo>
                      <a:pt x="453390" y="1136650"/>
                    </a:moveTo>
                    <a:cubicBezTo>
                      <a:pt x="443230" y="1127760"/>
                      <a:pt x="446405" y="1117283"/>
                      <a:pt x="462915" y="1105218"/>
                    </a:cubicBezTo>
                    <a:cubicBezTo>
                      <a:pt x="479425" y="1093153"/>
                      <a:pt x="503555" y="1080770"/>
                      <a:pt x="535305" y="1068070"/>
                    </a:cubicBezTo>
                    <a:cubicBezTo>
                      <a:pt x="567055" y="1055370"/>
                      <a:pt x="602933" y="1042353"/>
                      <a:pt x="642938" y="1029018"/>
                    </a:cubicBezTo>
                    <a:cubicBezTo>
                      <a:pt x="682943" y="1015683"/>
                      <a:pt x="721360" y="1003935"/>
                      <a:pt x="758190" y="993775"/>
                    </a:cubicBezTo>
                    <a:cubicBezTo>
                      <a:pt x="774700" y="988695"/>
                      <a:pt x="787718" y="989013"/>
                      <a:pt x="797243" y="994727"/>
                    </a:cubicBezTo>
                    <a:cubicBezTo>
                      <a:pt x="806768" y="1000443"/>
                      <a:pt x="815658" y="1007745"/>
                      <a:pt x="823913" y="1016635"/>
                    </a:cubicBezTo>
                    <a:cubicBezTo>
                      <a:pt x="832168" y="1025525"/>
                      <a:pt x="842328" y="1034097"/>
                      <a:pt x="854393" y="1042353"/>
                    </a:cubicBezTo>
                    <a:cubicBezTo>
                      <a:pt x="866458" y="1050608"/>
                      <a:pt x="883920" y="1054735"/>
                      <a:pt x="906780" y="1054735"/>
                    </a:cubicBezTo>
                    <a:cubicBezTo>
                      <a:pt x="929640" y="1054735"/>
                      <a:pt x="947103" y="1050608"/>
                      <a:pt x="959168" y="1042353"/>
                    </a:cubicBezTo>
                    <a:cubicBezTo>
                      <a:pt x="971233" y="1034098"/>
                      <a:pt x="981710" y="1025843"/>
                      <a:pt x="990600" y="1017588"/>
                    </a:cubicBezTo>
                    <a:cubicBezTo>
                      <a:pt x="999490" y="1009333"/>
                      <a:pt x="1008380" y="1002348"/>
                      <a:pt x="1017270" y="996633"/>
                    </a:cubicBezTo>
                    <a:cubicBezTo>
                      <a:pt x="1026160" y="990918"/>
                      <a:pt x="1038860" y="989965"/>
                      <a:pt x="1055370" y="993775"/>
                    </a:cubicBezTo>
                    <a:cubicBezTo>
                      <a:pt x="1092200" y="1003935"/>
                      <a:pt x="1130935" y="1016000"/>
                      <a:pt x="1171575" y="1029970"/>
                    </a:cubicBezTo>
                    <a:cubicBezTo>
                      <a:pt x="1212215" y="1043940"/>
                      <a:pt x="1248728" y="1057593"/>
                      <a:pt x="1281113" y="1070928"/>
                    </a:cubicBezTo>
                    <a:cubicBezTo>
                      <a:pt x="1313498" y="1084263"/>
                      <a:pt x="1337945" y="1096963"/>
                      <a:pt x="1354455" y="1109028"/>
                    </a:cubicBezTo>
                    <a:cubicBezTo>
                      <a:pt x="1370965" y="1121093"/>
                      <a:pt x="1372870" y="1130300"/>
                      <a:pt x="1360170" y="1136650"/>
                    </a:cubicBezTo>
                    <a:cubicBezTo>
                      <a:pt x="1329690" y="1153160"/>
                      <a:pt x="1288733" y="1166813"/>
                      <a:pt x="1237298" y="1177608"/>
                    </a:cubicBezTo>
                    <a:cubicBezTo>
                      <a:pt x="1185862" y="1188403"/>
                      <a:pt x="1129983" y="1196340"/>
                      <a:pt x="1069658" y="1201420"/>
                    </a:cubicBezTo>
                    <a:cubicBezTo>
                      <a:pt x="1009333" y="1206500"/>
                      <a:pt x="947103" y="1209040"/>
                      <a:pt x="882968" y="1209040"/>
                    </a:cubicBezTo>
                    <a:cubicBezTo>
                      <a:pt x="818832" y="1209040"/>
                      <a:pt x="758190" y="1206183"/>
                      <a:pt x="701040" y="1200468"/>
                    </a:cubicBezTo>
                    <a:cubicBezTo>
                      <a:pt x="643890" y="1194753"/>
                      <a:pt x="593090" y="1186498"/>
                      <a:pt x="548640" y="1175703"/>
                    </a:cubicBezTo>
                    <a:cubicBezTo>
                      <a:pt x="504190" y="1164908"/>
                      <a:pt x="472440" y="1151890"/>
                      <a:pt x="453390" y="1136650"/>
                    </a:cubicBezTo>
                    <a:close/>
                  </a:path>
                </a:pathLst>
              </a:custGeom>
              <a:solidFill>
                <a:srgbClr val="338727"/>
              </a:solid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12" name="图形 2">
                <a:extLst>
                  <a:ext uri="{FF2B5EF4-FFF2-40B4-BE49-F238E27FC236}">
                    <a16:creationId xmlns:a16="http://schemas.microsoft.com/office/drawing/2014/main" id="{C461968B-B160-6328-563C-58C35E5E8FF7}"/>
                  </a:ext>
                </a:extLst>
              </p:cNvPr>
              <p:cNvSpPr/>
              <p:nvPr/>
            </p:nvSpPr>
            <p:spPr>
              <a:xfrm>
                <a:off x="3075825" y="2502541"/>
                <a:ext cx="493599" cy="346708"/>
              </a:xfrm>
              <a:custGeom>
                <a:avLst/>
                <a:gdLst>
                  <a:gd name="connsiteX0" fmla="*/ 1316355 w 1744979"/>
                  <a:gd name="connsiteY0" fmla="*/ 1270 h 1209039"/>
                  <a:gd name="connsiteX1" fmla="*/ 1473518 w 1744979"/>
                  <a:gd name="connsiteY1" fmla="*/ 15557 h 1209039"/>
                  <a:gd name="connsiteX2" fmla="*/ 1610678 w 1744979"/>
                  <a:gd name="connsiteY2" fmla="*/ 65088 h 1209039"/>
                  <a:gd name="connsiteX3" fmla="*/ 1707833 w 1744979"/>
                  <a:gd name="connsiteY3" fmla="*/ 127952 h 1209039"/>
                  <a:gd name="connsiteX4" fmla="*/ 1744980 w 1744979"/>
                  <a:gd name="connsiteY4" fmla="*/ 184150 h 1209039"/>
                  <a:gd name="connsiteX5" fmla="*/ 1716405 w 1744979"/>
                  <a:gd name="connsiteY5" fmla="*/ 211772 h 1209039"/>
                  <a:gd name="connsiteX6" fmla="*/ 1644968 w 1744979"/>
                  <a:gd name="connsiteY6" fmla="*/ 220345 h 1209039"/>
                  <a:gd name="connsiteX7" fmla="*/ 1550670 w 1744979"/>
                  <a:gd name="connsiteY7" fmla="*/ 234632 h 1209039"/>
                  <a:gd name="connsiteX8" fmla="*/ 1453515 w 1744979"/>
                  <a:gd name="connsiteY8" fmla="*/ 281305 h 1209039"/>
                  <a:gd name="connsiteX9" fmla="*/ 1395413 w 1744979"/>
                  <a:gd name="connsiteY9" fmla="*/ 331787 h 1209039"/>
                  <a:gd name="connsiteX10" fmla="*/ 1340168 w 1744979"/>
                  <a:gd name="connsiteY10" fmla="*/ 385127 h 1209039"/>
                  <a:gd name="connsiteX11" fmla="*/ 1283018 w 1744979"/>
                  <a:gd name="connsiteY11" fmla="*/ 432753 h 1209039"/>
                  <a:gd name="connsiteX12" fmla="*/ 1219200 w 1744979"/>
                  <a:gd name="connsiteY12" fmla="*/ 466090 h 1209039"/>
                  <a:gd name="connsiteX13" fmla="*/ 1177290 w 1744979"/>
                  <a:gd name="connsiteY13" fmla="*/ 477520 h 1209039"/>
                  <a:gd name="connsiteX14" fmla="*/ 1124903 w 1744979"/>
                  <a:gd name="connsiteY14" fmla="*/ 480378 h 1209039"/>
                  <a:gd name="connsiteX15" fmla="*/ 1067753 w 1744979"/>
                  <a:gd name="connsiteY15" fmla="*/ 462280 h 1209039"/>
                  <a:gd name="connsiteX16" fmla="*/ 1011555 w 1744979"/>
                  <a:gd name="connsiteY16" fmla="*/ 410845 h 1209039"/>
                  <a:gd name="connsiteX17" fmla="*/ 982027 w 1744979"/>
                  <a:gd name="connsiteY17" fmla="*/ 465138 h 1209039"/>
                  <a:gd name="connsiteX18" fmla="*/ 960120 w 1744979"/>
                  <a:gd name="connsiteY18" fmla="*/ 532765 h 1209039"/>
                  <a:gd name="connsiteX19" fmla="*/ 943928 w 1744979"/>
                  <a:gd name="connsiteY19" fmla="*/ 608012 h 1209039"/>
                  <a:gd name="connsiteX20" fmla="*/ 933450 w 1744979"/>
                  <a:gd name="connsiteY20" fmla="*/ 681355 h 1209039"/>
                  <a:gd name="connsiteX21" fmla="*/ 927735 w 1744979"/>
                  <a:gd name="connsiteY21" fmla="*/ 752793 h 1209039"/>
                  <a:gd name="connsiteX22" fmla="*/ 926783 w 1744979"/>
                  <a:gd name="connsiteY22" fmla="*/ 837565 h 1209039"/>
                  <a:gd name="connsiteX23" fmla="*/ 931545 w 1744979"/>
                  <a:gd name="connsiteY23" fmla="*/ 914717 h 1209039"/>
                  <a:gd name="connsiteX24" fmla="*/ 942975 w 1744979"/>
                  <a:gd name="connsiteY24" fmla="*/ 965200 h 1209039"/>
                  <a:gd name="connsiteX25" fmla="*/ 952500 w 1744979"/>
                  <a:gd name="connsiteY25" fmla="*/ 993775 h 1209039"/>
                  <a:gd name="connsiteX26" fmla="*/ 942975 w 1744979"/>
                  <a:gd name="connsiteY26" fmla="*/ 1011872 h 1209039"/>
                  <a:gd name="connsiteX27" fmla="*/ 906780 w 1744979"/>
                  <a:gd name="connsiteY27" fmla="*/ 1020445 h 1209039"/>
                  <a:gd name="connsiteX28" fmla="*/ 865823 w 1744979"/>
                  <a:gd name="connsiteY28" fmla="*/ 1011872 h 1209039"/>
                  <a:gd name="connsiteX29" fmla="*/ 855345 w 1744979"/>
                  <a:gd name="connsiteY29" fmla="*/ 993775 h 1209039"/>
                  <a:gd name="connsiteX30" fmla="*/ 862965 w 1744979"/>
                  <a:gd name="connsiteY30" fmla="*/ 967105 h 1209039"/>
                  <a:gd name="connsiteX31" fmla="*/ 875348 w 1744979"/>
                  <a:gd name="connsiteY31" fmla="*/ 922338 h 1209039"/>
                  <a:gd name="connsiteX32" fmla="*/ 877253 w 1744979"/>
                  <a:gd name="connsiteY32" fmla="*/ 867093 h 1209039"/>
                  <a:gd name="connsiteX33" fmla="*/ 874395 w 1744979"/>
                  <a:gd name="connsiteY33" fmla="*/ 807085 h 1209039"/>
                  <a:gd name="connsiteX34" fmla="*/ 872490 w 1744979"/>
                  <a:gd name="connsiteY34" fmla="*/ 748030 h 1209039"/>
                  <a:gd name="connsiteX35" fmla="*/ 813435 w 1744979"/>
                  <a:gd name="connsiteY35" fmla="*/ 645160 h 1209039"/>
                  <a:gd name="connsiteX36" fmla="*/ 750570 w 1744979"/>
                  <a:gd name="connsiteY36" fmla="*/ 565150 h 1209039"/>
                  <a:gd name="connsiteX37" fmla="*/ 701993 w 1744979"/>
                  <a:gd name="connsiteY37" fmla="*/ 633730 h 1209039"/>
                  <a:gd name="connsiteX38" fmla="*/ 645795 w 1744979"/>
                  <a:gd name="connsiteY38" fmla="*/ 665163 h 1209039"/>
                  <a:gd name="connsiteX39" fmla="*/ 591503 w 1744979"/>
                  <a:gd name="connsiteY39" fmla="*/ 672783 h 1209039"/>
                  <a:gd name="connsiteX40" fmla="*/ 546735 w 1744979"/>
                  <a:gd name="connsiteY40" fmla="*/ 668020 h 1209039"/>
                  <a:gd name="connsiteX41" fmla="*/ 481965 w 1744979"/>
                  <a:gd name="connsiteY41" fmla="*/ 646113 h 1209039"/>
                  <a:gd name="connsiteX42" fmla="*/ 421005 w 1744979"/>
                  <a:gd name="connsiteY42" fmla="*/ 609918 h 1209039"/>
                  <a:gd name="connsiteX43" fmla="*/ 359093 w 1744979"/>
                  <a:gd name="connsiteY43" fmla="*/ 567055 h 1209039"/>
                  <a:gd name="connsiteX44" fmla="*/ 295275 w 1744979"/>
                  <a:gd name="connsiteY44" fmla="*/ 527050 h 1209039"/>
                  <a:gd name="connsiteX45" fmla="*/ 193358 w 1744979"/>
                  <a:gd name="connsiteY45" fmla="*/ 496570 h 1209039"/>
                  <a:gd name="connsiteX46" fmla="*/ 98108 w 1744979"/>
                  <a:gd name="connsiteY46" fmla="*/ 499427 h 1209039"/>
                  <a:gd name="connsiteX47" fmla="*/ 27623 w 1744979"/>
                  <a:gd name="connsiteY47" fmla="*/ 503238 h 1209039"/>
                  <a:gd name="connsiteX48" fmla="*/ 0 w 1744979"/>
                  <a:gd name="connsiteY48" fmla="*/ 477520 h 1209039"/>
                  <a:gd name="connsiteX49" fmla="*/ 31433 w 1744979"/>
                  <a:gd name="connsiteY49" fmla="*/ 414655 h 1209039"/>
                  <a:gd name="connsiteX50" fmla="*/ 115253 w 1744979"/>
                  <a:gd name="connsiteY50" fmla="*/ 339408 h 1209039"/>
                  <a:gd name="connsiteX51" fmla="*/ 238125 w 1744979"/>
                  <a:gd name="connsiteY51" fmla="*/ 272733 h 1209039"/>
                  <a:gd name="connsiteX52" fmla="*/ 386715 w 1744979"/>
                  <a:gd name="connsiteY52" fmla="*/ 235585 h 1209039"/>
                  <a:gd name="connsiteX53" fmla="*/ 585788 w 1744979"/>
                  <a:gd name="connsiteY53" fmla="*/ 247967 h 1209039"/>
                  <a:gd name="connsiteX54" fmla="*/ 709613 w 1744979"/>
                  <a:gd name="connsiteY54" fmla="*/ 315595 h 1209039"/>
                  <a:gd name="connsiteX55" fmla="*/ 765810 w 1744979"/>
                  <a:gd name="connsiteY55" fmla="*/ 416560 h 1209039"/>
                  <a:gd name="connsiteX56" fmla="*/ 762000 w 1744979"/>
                  <a:gd name="connsiteY56" fmla="*/ 530860 h 1209039"/>
                  <a:gd name="connsiteX57" fmla="*/ 882015 w 1744979"/>
                  <a:gd name="connsiteY57" fmla="*/ 671830 h 1209039"/>
                  <a:gd name="connsiteX58" fmla="*/ 929640 w 1744979"/>
                  <a:gd name="connsiteY58" fmla="*/ 483235 h 1209039"/>
                  <a:gd name="connsiteX59" fmla="*/ 958215 w 1744979"/>
                  <a:gd name="connsiteY59" fmla="*/ 427990 h 1209039"/>
                  <a:gd name="connsiteX60" fmla="*/ 990600 w 1744979"/>
                  <a:gd name="connsiteY60" fmla="*/ 378460 h 1209039"/>
                  <a:gd name="connsiteX61" fmla="*/ 959168 w 1744979"/>
                  <a:gd name="connsiteY61" fmla="*/ 260350 h 1209039"/>
                  <a:gd name="connsiteX62" fmla="*/ 995363 w 1744979"/>
                  <a:gd name="connsiteY62" fmla="*/ 142240 h 1209039"/>
                  <a:gd name="connsiteX63" fmla="*/ 1110615 w 1744979"/>
                  <a:gd name="connsiteY63" fmla="*/ 47943 h 1209039"/>
                  <a:gd name="connsiteX64" fmla="*/ 1316355 w 1744979"/>
                  <a:gd name="connsiteY64" fmla="*/ 1270 h 1209039"/>
                  <a:gd name="connsiteX65" fmla="*/ 748665 w 1744979"/>
                  <a:gd name="connsiteY65" fmla="*/ 525145 h 1209039"/>
                  <a:gd name="connsiteX66" fmla="*/ 523875 w 1744979"/>
                  <a:gd name="connsiteY66" fmla="*/ 407035 h 1209039"/>
                  <a:gd name="connsiteX67" fmla="*/ 280035 w 1744979"/>
                  <a:gd name="connsiteY67" fmla="*/ 412750 h 1209039"/>
                  <a:gd name="connsiteX68" fmla="*/ 278130 w 1744979"/>
                  <a:gd name="connsiteY68" fmla="*/ 413703 h 1209039"/>
                  <a:gd name="connsiteX69" fmla="*/ 283845 w 1744979"/>
                  <a:gd name="connsiteY69" fmla="*/ 414655 h 1209039"/>
                  <a:gd name="connsiteX70" fmla="*/ 396240 w 1744979"/>
                  <a:gd name="connsiteY70" fmla="*/ 409893 h 1209039"/>
                  <a:gd name="connsiteX71" fmla="*/ 511493 w 1744979"/>
                  <a:gd name="connsiteY71" fmla="*/ 427038 h 1209039"/>
                  <a:gd name="connsiteX72" fmla="*/ 626745 w 1744979"/>
                  <a:gd name="connsiteY72" fmla="*/ 474663 h 1209039"/>
                  <a:gd name="connsiteX73" fmla="*/ 739140 w 1744979"/>
                  <a:gd name="connsiteY73" fmla="*/ 559435 h 1209039"/>
                  <a:gd name="connsiteX74" fmla="*/ 1447800 w 1744979"/>
                  <a:gd name="connsiteY74" fmla="*/ 163195 h 1209039"/>
                  <a:gd name="connsiteX75" fmla="*/ 1453515 w 1744979"/>
                  <a:gd name="connsiteY75" fmla="*/ 162243 h 1209039"/>
                  <a:gd name="connsiteX76" fmla="*/ 1449705 w 1744979"/>
                  <a:gd name="connsiteY76" fmla="*/ 161290 h 1209039"/>
                  <a:gd name="connsiteX77" fmla="*/ 1198245 w 1744979"/>
                  <a:gd name="connsiteY77" fmla="*/ 204152 h 1209039"/>
                  <a:gd name="connsiteX78" fmla="*/ 1000125 w 1744979"/>
                  <a:gd name="connsiteY78" fmla="*/ 368935 h 1209039"/>
                  <a:gd name="connsiteX79" fmla="*/ 1019175 w 1744979"/>
                  <a:gd name="connsiteY79" fmla="*/ 401320 h 1209039"/>
                  <a:gd name="connsiteX80" fmla="*/ 1124903 w 1744979"/>
                  <a:gd name="connsiteY80" fmla="*/ 285115 h 1209039"/>
                  <a:gd name="connsiteX81" fmla="*/ 1235393 w 1744979"/>
                  <a:gd name="connsiteY81" fmla="*/ 212725 h 1209039"/>
                  <a:gd name="connsiteX82" fmla="*/ 1344930 w 1744979"/>
                  <a:gd name="connsiteY82" fmla="*/ 175578 h 1209039"/>
                  <a:gd name="connsiteX83" fmla="*/ 1447800 w 1744979"/>
                  <a:gd name="connsiteY83" fmla="*/ 163195 h 1209039"/>
                  <a:gd name="connsiteX84" fmla="*/ 453390 w 1744979"/>
                  <a:gd name="connsiteY84" fmla="*/ 1136650 h 1209039"/>
                  <a:gd name="connsiteX85" fmla="*/ 462915 w 1744979"/>
                  <a:gd name="connsiteY85" fmla="*/ 1105218 h 1209039"/>
                  <a:gd name="connsiteX86" fmla="*/ 535305 w 1744979"/>
                  <a:gd name="connsiteY86" fmla="*/ 1068070 h 1209039"/>
                  <a:gd name="connsiteX87" fmla="*/ 642938 w 1744979"/>
                  <a:gd name="connsiteY87" fmla="*/ 1029018 h 1209039"/>
                  <a:gd name="connsiteX88" fmla="*/ 758190 w 1744979"/>
                  <a:gd name="connsiteY88" fmla="*/ 993775 h 1209039"/>
                  <a:gd name="connsiteX89" fmla="*/ 797243 w 1744979"/>
                  <a:gd name="connsiteY89" fmla="*/ 994727 h 1209039"/>
                  <a:gd name="connsiteX90" fmla="*/ 823913 w 1744979"/>
                  <a:gd name="connsiteY90" fmla="*/ 1016635 h 1209039"/>
                  <a:gd name="connsiteX91" fmla="*/ 854393 w 1744979"/>
                  <a:gd name="connsiteY91" fmla="*/ 1042353 h 1209039"/>
                  <a:gd name="connsiteX92" fmla="*/ 906780 w 1744979"/>
                  <a:gd name="connsiteY92" fmla="*/ 1054735 h 1209039"/>
                  <a:gd name="connsiteX93" fmla="*/ 959168 w 1744979"/>
                  <a:gd name="connsiteY93" fmla="*/ 1042353 h 1209039"/>
                  <a:gd name="connsiteX94" fmla="*/ 990600 w 1744979"/>
                  <a:gd name="connsiteY94" fmla="*/ 1017588 h 1209039"/>
                  <a:gd name="connsiteX95" fmla="*/ 1017270 w 1744979"/>
                  <a:gd name="connsiteY95" fmla="*/ 996633 h 1209039"/>
                  <a:gd name="connsiteX96" fmla="*/ 1055370 w 1744979"/>
                  <a:gd name="connsiteY96" fmla="*/ 993775 h 1209039"/>
                  <a:gd name="connsiteX97" fmla="*/ 1171575 w 1744979"/>
                  <a:gd name="connsiteY97" fmla="*/ 1029970 h 1209039"/>
                  <a:gd name="connsiteX98" fmla="*/ 1281113 w 1744979"/>
                  <a:gd name="connsiteY98" fmla="*/ 1070928 h 1209039"/>
                  <a:gd name="connsiteX99" fmla="*/ 1354455 w 1744979"/>
                  <a:gd name="connsiteY99" fmla="*/ 1109028 h 1209039"/>
                  <a:gd name="connsiteX100" fmla="*/ 1360170 w 1744979"/>
                  <a:gd name="connsiteY100" fmla="*/ 1136650 h 1209039"/>
                  <a:gd name="connsiteX101" fmla="*/ 1237298 w 1744979"/>
                  <a:gd name="connsiteY101" fmla="*/ 1177608 h 1209039"/>
                  <a:gd name="connsiteX102" fmla="*/ 1069658 w 1744979"/>
                  <a:gd name="connsiteY102" fmla="*/ 1201420 h 1209039"/>
                  <a:gd name="connsiteX103" fmla="*/ 882968 w 1744979"/>
                  <a:gd name="connsiteY103" fmla="*/ 1209040 h 1209039"/>
                  <a:gd name="connsiteX104" fmla="*/ 701040 w 1744979"/>
                  <a:gd name="connsiteY104" fmla="*/ 1200468 h 1209039"/>
                  <a:gd name="connsiteX105" fmla="*/ 548640 w 1744979"/>
                  <a:gd name="connsiteY105" fmla="*/ 1175703 h 1209039"/>
                  <a:gd name="connsiteX106" fmla="*/ 453390 w 1744979"/>
                  <a:gd name="connsiteY106" fmla="*/ 1136650 h 120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744979" h="1209039">
                    <a:moveTo>
                      <a:pt x="1316355" y="1270"/>
                    </a:moveTo>
                    <a:cubicBezTo>
                      <a:pt x="1369695" y="-2540"/>
                      <a:pt x="1422083" y="2222"/>
                      <a:pt x="1473518" y="15557"/>
                    </a:cubicBezTo>
                    <a:cubicBezTo>
                      <a:pt x="1524953" y="28892"/>
                      <a:pt x="1570673" y="45402"/>
                      <a:pt x="1610678" y="65088"/>
                    </a:cubicBezTo>
                    <a:cubicBezTo>
                      <a:pt x="1650683" y="84773"/>
                      <a:pt x="1683068" y="105728"/>
                      <a:pt x="1707833" y="127952"/>
                    </a:cubicBezTo>
                    <a:cubicBezTo>
                      <a:pt x="1732598" y="150177"/>
                      <a:pt x="1744980" y="168910"/>
                      <a:pt x="1744980" y="184150"/>
                    </a:cubicBezTo>
                    <a:cubicBezTo>
                      <a:pt x="1744980" y="199390"/>
                      <a:pt x="1735455" y="208598"/>
                      <a:pt x="1716405" y="211772"/>
                    </a:cubicBezTo>
                    <a:cubicBezTo>
                      <a:pt x="1697355" y="214947"/>
                      <a:pt x="1673543" y="217805"/>
                      <a:pt x="1644968" y="220345"/>
                    </a:cubicBezTo>
                    <a:cubicBezTo>
                      <a:pt x="1616393" y="222885"/>
                      <a:pt x="1584960" y="227647"/>
                      <a:pt x="1550670" y="234632"/>
                    </a:cubicBezTo>
                    <a:cubicBezTo>
                      <a:pt x="1516380" y="241617"/>
                      <a:pt x="1483995" y="257175"/>
                      <a:pt x="1453515" y="281305"/>
                    </a:cubicBezTo>
                    <a:cubicBezTo>
                      <a:pt x="1433195" y="296545"/>
                      <a:pt x="1413828" y="313373"/>
                      <a:pt x="1395413" y="331787"/>
                    </a:cubicBezTo>
                    <a:cubicBezTo>
                      <a:pt x="1376997" y="350203"/>
                      <a:pt x="1358583" y="367983"/>
                      <a:pt x="1340168" y="385127"/>
                    </a:cubicBezTo>
                    <a:cubicBezTo>
                      <a:pt x="1321753" y="402272"/>
                      <a:pt x="1302703" y="418148"/>
                      <a:pt x="1283018" y="432753"/>
                    </a:cubicBezTo>
                    <a:cubicBezTo>
                      <a:pt x="1263333" y="447358"/>
                      <a:pt x="1242060" y="458470"/>
                      <a:pt x="1219200" y="466090"/>
                    </a:cubicBezTo>
                    <a:cubicBezTo>
                      <a:pt x="1207770" y="469900"/>
                      <a:pt x="1193800" y="473710"/>
                      <a:pt x="1177290" y="477520"/>
                    </a:cubicBezTo>
                    <a:cubicBezTo>
                      <a:pt x="1160780" y="481330"/>
                      <a:pt x="1143318" y="482282"/>
                      <a:pt x="1124903" y="480378"/>
                    </a:cubicBezTo>
                    <a:cubicBezTo>
                      <a:pt x="1106488" y="478473"/>
                      <a:pt x="1087438" y="472440"/>
                      <a:pt x="1067753" y="462280"/>
                    </a:cubicBezTo>
                    <a:cubicBezTo>
                      <a:pt x="1048068" y="452120"/>
                      <a:pt x="1029335" y="434975"/>
                      <a:pt x="1011555" y="410845"/>
                    </a:cubicBezTo>
                    <a:cubicBezTo>
                      <a:pt x="1000125" y="426085"/>
                      <a:pt x="990283" y="444183"/>
                      <a:pt x="982027" y="465138"/>
                    </a:cubicBezTo>
                    <a:cubicBezTo>
                      <a:pt x="973773" y="486092"/>
                      <a:pt x="966470" y="508635"/>
                      <a:pt x="960120" y="532765"/>
                    </a:cubicBezTo>
                    <a:cubicBezTo>
                      <a:pt x="953770" y="556895"/>
                      <a:pt x="948373" y="581978"/>
                      <a:pt x="943928" y="608012"/>
                    </a:cubicBezTo>
                    <a:cubicBezTo>
                      <a:pt x="939482" y="634048"/>
                      <a:pt x="935990" y="658495"/>
                      <a:pt x="933450" y="681355"/>
                    </a:cubicBezTo>
                    <a:cubicBezTo>
                      <a:pt x="930910" y="700405"/>
                      <a:pt x="929005" y="724218"/>
                      <a:pt x="927735" y="752793"/>
                    </a:cubicBezTo>
                    <a:cubicBezTo>
                      <a:pt x="926465" y="781368"/>
                      <a:pt x="926148" y="809625"/>
                      <a:pt x="926783" y="837565"/>
                    </a:cubicBezTo>
                    <a:cubicBezTo>
                      <a:pt x="927418" y="865505"/>
                      <a:pt x="929005" y="891222"/>
                      <a:pt x="931545" y="914717"/>
                    </a:cubicBezTo>
                    <a:cubicBezTo>
                      <a:pt x="934085" y="938212"/>
                      <a:pt x="937895" y="955040"/>
                      <a:pt x="942975" y="965200"/>
                    </a:cubicBezTo>
                    <a:cubicBezTo>
                      <a:pt x="949325" y="976630"/>
                      <a:pt x="952500" y="986155"/>
                      <a:pt x="952500" y="993775"/>
                    </a:cubicBezTo>
                    <a:cubicBezTo>
                      <a:pt x="952500" y="1000125"/>
                      <a:pt x="949325" y="1006158"/>
                      <a:pt x="942975" y="1011872"/>
                    </a:cubicBezTo>
                    <a:cubicBezTo>
                      <a:pt x="936625" y="1017588"/>
                      <a:pt x="924560" y="1020445"/>
                      <a:pt x="906780" y="1020445"/>
                    </a:cubicBezTo>
                    <a:cubicBezTo>
                      <a:pt x="886460" y="1020445"/>
                      <a:pt x="872808" y="1017588"/>
                      <a:pt x="865823" y="1011872"/>
                    </a:cubicBezTo>
                    <a:cubicBezTo>
                      <a:pt x="858838" y="1006158"/>
                      <a:pt x="855345" y="1000125"/>
                      <a:pt x="855345" y="993775"/>
                    </a:cubicBezTo>
                    <a:cubicBezTo>
                      <a:pt x="854075" y="986155"/>
                      <a:pt x="856615" y="977265"/>
                      <a:pt x="862965" y="967105"/>
                    </a:cubicBezTo>
                    <a:cubicBezTo>
                      <a:pt x="869315" y="954405"/>
                      <a:pt x="873443" y="939483"/>
                      <a:pt x="875348" y="922338"/>
                    </a:cubicBezTo>
                    <a:cubicBezTo>
                      <a:pt x="877253" y="905193"/>
                      <a:pt x="877888" y="886777"/>
                      <a:pt x="877253" y="867093"/>
                    </a:cubicBezTo>
                    <a:cubicBezTo>
                      <a:pt x="876618" y="847407"/>
                      <a:pt x="875665" y="827405"/>
                      <a:pt x="874395" y="807085"/>
                    </a:cubicBezTo>
                    <a:cubicBezTo>
                      <a:pt x="873125" y="786765"/>
                      <a:pt x="872490" y="767080"/>
                      <a:pt x="872490" y="748030"/>
                    </a:cubicBezTo>
                    <a:cubicBezTo>
                      <a:pt x="852170" y="707390"/>
                      <a:pt x="832485" y="673100"/>
                      <a:pt x="813435" y="645160"/>
                    </a:cubicBezTo>
                    <a:cubicBezTo>
                      <a:pt x="794385" y="617220"/>
                      <a:pt x="773430" y="590550"/>
                      <a:pt x="750570" y="565150"/>
                    </a:cubicBezTo>
                    <a:cubicBezTo>
                      <a:pt x="736600" y="595630"/>
                      <a:pt x="720408" y="618490"/>
                      <a:pt x="701993" y="633730"/>
                    </a:cubicBezTo>
                    <a:cubicBezTo>
                      <a:pt x="683578" y="648970"/>
                      <a:pt x="664845" y="659447"/>
                      <a:pt x="645795" y="665163"/>
                    </a:cubicBezTo>
                    <a:cubicBezTo>
                      <a:pt x="626745" y="670878"/>
                      <a:pt x="608648" y="673418"/>
                      <a:pt x="591503" y="672783"/>
                    </a:cubicBezTo>
                    <a:cubicBezTo>
                      <a:pt x="574358" y="672147"/>
                      <a:pt x="559435" y="670560"/>
                      <a:pt x="546735" y="668020"/>
                    </a:cubicBezTo>
                    <a:cubicBezTo>
                      <a:pt x="523875" y="664210"/>
                      <a:pt x="502285" y="656908"/>
                      <a:pt x="481965" y="646113"/>
                    </a:cubicBezTo>
                    <a:cubicBezTo>
                      <a:pt x="461645" y="635318"/>
                      <a:pt x="441325" y="623253"/>
                      <a:pt x="421005" y="609918"/>
                    </a:cubicBezTo>
                    <a:cubicBezTo>
                      <a:pt x="400685" y="596583"/>
                      <a:pt x="380048" y="582295"/>
                      <a:pt x="359093" y="567055"/>
                    </a:cubicBezTo>
                    <a:cubicBezTo>
                      <a:pt x="338138" y="551815"/>
                      <a:pt x="316865" y="538480"/>
                      <a:pt x="295275" y="527050"/>
                    </a:cubicBezTo>
                    <a:cubicBezTo>
                      <a:pt x="262255" y="508000"/>
                      <a:pt x="228282" y="497840"/>
                      <a:pt x="193358" y="496570"/>
                    </a:cubicBezTo>
                    <a:cubicBezTo>
                      <a:pt x="158433" y="495300"/>
                      <a:pt x="126683" y="496252"/>
                      <a:pt x="98108" y="499427"/>
                    </a:cubicBezTo>
                    <a:cubicBezTo>
                      <a:pt x="69533" y="502602"/>
                      <a:pt x="46038" y="503873"/>
                      <a:pt x="27623" y="503238"/>
                    </a:cubicBezTo>
                    <a:cubicBezTo>
                      <a:pt x="9208" y="502602"/>
                      <a:pt x="0" y="494030"/>
                      <a:pt x="0" y="477520"/>
                    </a:cubicBezTo>
                    <a:cubicBezTo>
                      <a:pt x="0" y="461010"/>
                      <a:pt x="10478" y="440055"/>
                      <a:pt x="31433" y="414655"/>
                    </a:cubicBezTo>
                    <a:cubicBezTo>
                      <a:pt x="52388" y="389255"/>
                      <a:pt x="80328" y="364173"/>
                      <a:pt x="115253" y="339408"/>
                    </a:cubicBezTo>
                    <a:cubicBezTo>
                      <a:pt x="150178" y="314642"/>
                      <a:pt x="191135" y="292418"/>
                      <a:pt x="238125" y="272733"/>
                    </a:cubicBezTo>
                    <a:cubicBezTo>
                      <a:pt x="285115" y="253048"/>
                      <a:pt x="334645" y="240665"/>
                      <a:pt x="386715" y="235585"/>
                    </a:cubicBezTo>
                    <a:cubicBezTo>
                      <a:pt x="466725" y="227965"/>
                      <a:pt x="533083" y="232093"/>
                      <a:pt x="585788" y="247967"/>
                    </a:cubicBezTo>
                    <a:cubicBezTo>
                      <a:pt x="638493" y="263842"/>
                      <a:pt x="679768" y="286385"/>
                      <a:pt x="709613" y="315595"/>
                    </a:cubicBezTo>
                    <a:cubicBezTo>
                      <a:pt x="739458" y="344805"/>
                      <a:pt x="758190" y="378460"/>
                      <a:pt x="765810" y="416560"/>
                    </a:cubicBezTo>
                    <a:cubicBezTo>
                      <a:pt x="773430" y="454660"/>
                      <a:pt x="772160" y="492760"/>
                      <a:pt x="762000" y="530860"/>
                    </a:cubicBezTo>
                    <a:cubicBezTo>
                      <a:pt x="802640" y="567690"/>
                      <a:pt x="842645" y="614680"/>
                      <a:pt x="882015" y="671830"/>
                    </a:cubicBezTo>
                    <a:cubicBezTo>
                      <a:pt x="888365" y="609600"/>
                      <a:pt x="904240" y="546735"/>
                      <a:pt x="929640" y="483235"/>
                    </a:cubicBezTo>
                    <a:cubicBezTo>
                      <a:pt x="939800" y="461645"/>
                      <a:pt x="949325" y="443230"/>
                      <a:pt x="958215" y="427990"/>
                    </a:cubicBezTo>
                    <a:cubicBezTo>
                      <a:pt x="967105" y="412750"/>
                      <a:pt x="977900" y="396240"/>
                      <a:pt x="990600" y="378460"/>
                    </a:cubicBezTo>
                    <a:cubicBezTo>
                      <a:pt x="970280" y="341630"/>
                      <a:pt x="959802" y="302260"/>
                      <a:pt x="959168" y="260350"/>
                    </a:cubicBezTo>
                    <a:cubicBezTo>
                      <a:pt x="958533" y="218440"/>
                      <a:pt x="970598" y="179070"/>
                      <a:pt x="995363" y="142240"/>
                    </a:cubicBezTo>
                    <a:cubicBezTo>
                      <a:pt x="1020128" y="105410"/>
                      <a:pt x="1058545" y="73977"/>
                      <a:pt x="1110615" y="47943"/>
                    </a:cubicBezTo>
                    <a:cubicBezTo>
                      <a:pt x="1162685" y="21908"/>
                      <a:pt x="1231265" y="6350"/>
                      <a:pt x="1316355" y="1270"/>
                    </a:cubicBezTo>
                    <a:close/>
                    <a:moveTo>
                      <a:pt x="748665" y="525145"/>
                    </a:moveTo>
                    <a:cubicBezTo>
                      <a:pt x="677545" y="464185"/>
                      <a:pt x="602615" y="424815"/>
                      <a:pt x="523875" y="407035"/>
                    </a:cubicBezTo>
                    <a:cubicBezTo>
                      <a:pt x="445135" y="389255"/>
                      <a:pt x="363855" y="391160"/>
                      <a:pt x="280035" y="412750"/>
                    </a:cubicBezTo>
                    <a:cubicBezTo>
                      <a:pt x="277495" y="412750"/>
                      <a:pt x="276860" y="413068"/>
                      <a:pt x="278130" y="413703"/>
                    </a:cubicBezTo>
                    <a:cubicBezTo>
                      <a:pt x="279400" y="414338"/>
                      <a:pt x="281305" y="414655"/>
                      <a:pt x="283845" y="414655"/>
                    </a:cubicBezTo>
                    <a:cubicBezTo>
                      <a:pt x="320675" y="410845"/>
                      <a:pt x="358140" y="409258"/>
                      <a:pt x="396240" y="409893"/>
                    </a:cubicBezTo>
                    <a:cubicBezTo>
                      <a:pt x="434340" y="410528"/>
                      <a:pt x="472758" y="416243"/>
                      <a:pt x="511493" y="427038"/>
                    </a:cubicBezTo>
                    <a:cubicBezTo>
                      <a:pt x="550228" y="437833"/>
                      <a:pt x="588645" y="453708"/>
                      <a:pt x="626745" y="474663"/>
                    </a:cubicBezTo>
                    <a:cubicBezTo>
                      <a:pt x="664845" y="495618"/>
                      <a:pt x="702310" y="523875"/>
                      <a:pt x="739140" y="559435"/>
                    </a:cubicBezTo>
                    <a:close/>
                    <a:moveTo>
                      <a:pt x="1447800" y="163195"/>
                    </a:moveTo>
                    <a:cubicBezTo>
                      <a:pt x="1450340" y="163195"/>
                      <a:pt x="1452245" y="162878"/>
                      <a:pt x="1453515" y="162243"/>
                    </a:cubicBezTo>
                    <a:cubicBezTo>
                      <a:pt x="1454785" y="161608"/>
                      <a:pt x="1453515" y="161290"/>
                      <a:pt x="1449705" y="161290"/>
                    </a:cubicBezTo>
                    <a:cubicBezTo>
                      <a:pt x="1356995" y="152400"/>
                      <a:pt x="1273175" y="166688"/>
                      <a:pt x="1198245" y="204152"/>
                    </a:cubicBezTo>
                    <a:cubicBezTo>
                      <a:pt x="1123315" y="241617"/>
                      <a:pt x="1057275" y="296545"/>
                      <a:pt x="1000125" y="368935"/>
                    </a:cubicBezTo>
                    <a:lnTo>
                      <a:pt x="1019175" y="401320"/>
                    </a:lnTo>
                    <a:cubicBezTo>
                      <a:pt x="1053465" y="354330"/>
                      <a:pt x="1088708" y="315595"/>
                      <a:pt x="1124903" y="285115"/>
                    </a:cubicBezTo>
                    <a:cubicBezTo>
                      <a:pt x="1161098" y="254635"/>
                      <a:pt x="1197928" y="230505"/>
                      <a:pt x="1235393" y="212725"/>
                    </a:cubicBezTo>
                    <a:cubicBezTo>
                      <a:pt x="1272858" y="194945"/>
                      <a:pt x="1309370" y="182563"/>
                      <a:pt x="1344930" y="175578"/>
                    </a:cubicBezTo>
                    <a:cubicBezTo>
                      <a:pt x="1380490" y="168593"/>
                      <a:pt x="1414780" y="164465"/>
                      <a:pt x="1447800" y="163195"/>
                    </a:cubicBezTo>
                    <a:close/>
                    <a:moveTo>
                      <a:pt x="453390" y="1136650"/>
                    </a:moveTo>
                    <a:cubicBezTo>
                      <a:pt x="443230" y="1127760"/>
                      <a:pt x="446405" y="1117283"/>
                      <a:pt x="462915" y="1105218"/>
                    </a:cubicBezTo>
                    <a:cubicBezTo>
                      <a:pt x="479425" y="1093153"/>
                      <a:pt x="503555" y="1080770"/>
                      <a:pt x="535305" y="1068070"/>
                    </a:cubicBezTo>
                    <a:cubicBezTo>
                      <a:pt x="567055" y="1055370"/>
                      <a:pt x="602933" y="1042353"/>
                      <a:pt x="642938" y="1029018"/>
                    </a:cubicBezTo>
                    <a:cubicBezTo>
                      <a:pt x="682943" y="1015683"/>
                      <a:pt x="721360" y="1003935"/>
                      <a:pt x="758190" y="993775"/>
                    </a:cubicBezTo>
                    <a:cubicBezTo>
                      <a:pt x="774700" y="988695"/>
                      <a:pt x="787718" y="989013"/>
                      <a:pt x="797243" y="994727"/>
                    </a:cubicBezTo>
                    <a:cubicBezTo>
                      <a:pt x="806768" y="1000443"/>
                      <a:pt x="815658" y="1007745"/>
                      <a:pt x="823913" y="1016635"/>
                    </a:cubicBezTo>
                    <a:cubicBezTo>
                      <a:pt x="832168" y="1025525"/>
                      <a:pt x="842328" y="1034097"/>
                      <a:pt x="854393" y="1042353"/>
                    </a:cubicBezTo>
                    <a:cubicBezTo>
                      <a:pt x="866458" y="1050608"/>
                      <a:pt x="883920" y="1054735"/>
                      <a:pt x="906780" y="1054735"/>
                    </a:cubicBezTo>
                    <a:cubicBezTo>
                      <a:pt x="929640" y="1054735"/>
                      <a:pt x="947103" y="1050608"/>
                      <a:pt x="959168" y="1042353"/>
                    </a:cubicBezTo>
                    <a:cubicBezTo>
                      <a:pt x="971233" y="1034098"/>
                      <a:pt x="981710" y="1025843"/>
                      <a:pt x="990600" y="1017588"/>
                    </a:cubicBezTo>
                    <a:cubicBezTo>
                      <a:pt x="999490" y="1009333"/>
                      <a:pt x="1008380" y="1002348"/>
                      <a:pt x="1017270" y="996633"/>
                    </a:cubicBezTo>
                    <a:cubicBezTo>
                      <a:pt x="1026160" y="990918"/>
                      <a:pt x="1038860" y="989965"/>
                      <a:pt x="1055370" y="993775"/>
                    </a:cubicBezTo>
                    <a:cubicBezTo>
                      <a:pt x="1092200" y="1003935"/>
                      <a:pt x="1130935" y="1016000"/>
                      <a:pt x="1171575" y="1029970"/>
                    </a:cubicBezTo>
                    <a:cubicBezTo>
                      <a:pt x="1212215" y="1043940"/>
                      <a:pt x="1248728" y="1057593"/>
                      <a:pt x="1281113" y="1070928"/>
                    </a:cubicBezTo>
                    <a:cubicBezTo>
                      <a:pt x="1313498" y="1084263"/>
                      <a:pt x="1337945" y="1096963"/>
                      <a:pt x="1354455" y="1109028"/>
                    </a:cubicBezTo>
                    <a:cubicBezTo>
                      <a:pt x="1370965" y="1121093"/>
                      <a:pt x="1372870" y="1130300"/>
                      <a:pt x="1360170" y="1136650"/>
                    </a:cubicBezTo>
                    <a:cubicBezTo>
                      <a:pt x="1329690" y="1153160"/>
                      <a:pt x="1288733" y="1166813"/>
                      <a:pt x="1237298" y="1177608"/>
                    </a:cubicBezTo>
                    <a:cubicBezTo>
                      <a:pt x="1185862" y="1188403"/>
                      <a:pt x="1129983" y="1196340"/>
                      <a:pt x="1069658" y="1201420"/>
                    </a:cubicBezTo>
                    <a:cubicBezTo>
                      <a:pt x="1009333" y="1206500"/>
                      <a:pt x="947103" y="1209040"/>
                      <a:pt x="882968" y="1209040"/>
                    </a:cubicBezTo>
                    <a:cubicBezTo>
                      <a:pt x="818832" y="1209040"/>
                      <a:pt x="758190" y="1206183"/>
                      <a:pt x="701040" y="1200468"/>
                    </a:cubicBezTo>
                    <a:cubicBezTo>
                      <a:pt x="643890" y="1194753"/>
                      <a:pt x="593090" y="1186498"/>
                      <a:pt x="548640" y="1175703"/>
                    </a:cubicBezTo>
                    <a:cubicBezTo>
                      <a:pt x="504190" y="1164908"/>
                      <a:pt x="472440" y="1151890"/>
                      <a:pt x="453390" y="1136650"/>
                    </a:cubicBezTo>
                    <a:close/>
                  </a:path>
                </a:pathLst>
              </a:custGeom>
              <a:solidFill>
                <a:srgbClr val="338727"/>
              </a:solid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13" name="图形 2">
                <a:extLst>
                  <a:ext uri="{FF2B5EF4-FFF2-40B4-BE49-F238E27FC236}">
                    <a16:creationId xmlns:a16="http://schemas.microsoft.com/office/drawing/2014/main" id="{8A710650-221F-BA63-285D-FBD0366618F7}"/>
                  </a:ext>
                </a:extLst>
              </p:cNvPr>
              <p:cNvSpPr/>
              <p:nvPr/>
            </p:nvSpPr>
            <p:spPr>
              <a:xfrm>
                <a:off x="1270364" y="4718819"/>
                <a:ext cx="493599" cy="346708"/>
              </a:xfrm>
              <a:custGeom>
                <a:avLst/>
                <a:gdLst>
                  <a:gd name="connsiteX0" fmla="*/ 1316355 w 1744979"/>
                  <a:gd name="connsiteY0" fmla="*/ 1270 h 1209039"/>
                  <a:gd name="connsiteX1" fmla="*/ 1473518 w 1744979"/>
                  <a:gd name="connsiteY1" fmla="*/ 15557 h 1209039"/>
                  <a:gd name="connsiteX2" fmla="*/ 1610678 w 1744979"/>
                  <a:gd name="connsiteY2" fmla="*/ 65088 h 1209039"/>
                  <a:gd name="connsiteX3" fmla="*/ 1707833 w 1744979"/>
                  <a:gd name="connsiteY3" fmla="*/ 127952 h 1209039"/>
                  <a:gd name="connsiteX4" fmla="*/ 1744980 w 1744979"/>
                  <a:gd name="connsiteY4" fmla="*/ 184150 h 1209039"/>
                  <a:gd name="connsiteX5" fmla="*/ 1716405 w 1744979"/>
                  <a:gd name="connsiteY5" fmla="*/ 211772 h 1209039"/>
                  <a:gd name="connsiteX6" fmla="*/ 1644968 w 1744979"/>
                  <a:gd name="connsiteY6" fmla="*/ 220345 h 1209039"/>
                  <a:gd name="connsiteX7" fmla="*/ 1550670 w 1744979"/>
                  <a:gd name="connsiteY7" fmla="*/ 234632 h 1209039"/>
                  <a:gd name="connsiteX8" fmla="*/ 1453515 w 1744979"/>
                  <a:gd name="connsiteY8" fmla="*/ 281305 h 1209039"/>
                  <a:gd name="connsiteX9" fmla="*/ 1395413 w 1744979"/>
                  <a:gd name="connsiteY9" fmla="*/ 331787 h 1209039"/>
                  <a:gd name="connsiteX10" fmla="*/ 1340168 w 1744979"/>
                  <a:gd name="connsiteY10" fmla="*/ 385127 h 1209039"/>
                  <a:gd name="connsiteX11" fmla="*/ 1283018 w 1744979"/>
                  <a:gd name="connsiteY11" fmla="*/ 432753 h 1209039"/>
                  <a:gd name="connsiteX12" fmla="*/ 1219200 w 1744979"/>
                  <a:gd name="connsiteY12" fmla="*/ 466090 h 1209039"/>
                  <a:gd name="connsiteX13" fmla="*/ 1177290 w 1744979"/>
                  <a:gd name="connsiteY13" fmla="*/ 477520 h 1209039"/>
                  <a:gd name="connsiteX14" fmla="*/ 1124903 w 1744979"/>
                  <a:gd name="connsiteY14" fmla="*/ 480378 h 1209039"/>
                  <a:gd name="connsiteX15" fmla="*/ 1067753 w 1744979"/>
                  <a:gd name="connsiteY15" fmla="*/ 462280 h 1209039"/>
                  <a:gd name="connsiteX16" fmla="*/ 1011555 w 1744979"/>
                  <a:gd name="connsiteY16" fmla="*/ 410845 h 1209039"/>
                  <a:gd name="connsiteX17" fmla="*/ 982027 w 1744979"/>
                  <a:gd name="connsiteY17" fmla="*/ 465138 h 1209039"/>
                  <a:gd name="connsiteX18" fmla="*/ 960120 w 1744979"/>
                  <a:gd name="connsiteY18" fmla="*/ 532765 h 1209039"/>
                  <a:gd name="connsiteX19" fmla="*/ 943928 w 1744979"/>
                  <a:gd name="connsiteY19" fmla="*/ 608012 h 1209039"/>
                  <a:gd name="connsiteX20" fmla="*/ 933450 w 1744979"/>
                  <a:gd name="connsiteY20" fmla="*/ 681355 h 1209039"/>
                  <a:gd name="connsiteX21" fmla="*/ 927735 w 1744979"/>
                  <a:gd name="connsiteY21" fmla="*/ 752793 h 1209039"/>
                  <a:gd name="connsiteX22" fmla="*/ 926783 w 1744979"/>
                  <a:gd name="connsiteY22" fmla="*/ 837565 h 1209039"/>
                  <a:gd name="connsiteX23" fmla="*/ 931545 w 1744979"/>
                  <a:gd name="connsiteY23" fmla="*/ 914717 h 1209039"/>
                  <a:gd name="connsiteX24" fmla="*/ 942975 w 1744979"/>
                  <a:gd name="connsiteY24" fmla="*/ 965200 h 1209039"/>
                  <a:gd name="connsiteX25" fmla="*/ 952500 w 1744979"/>
                  <a:gd name="connsiteY25" fmla="*/ 993775 h 1209039"/>
                  <a:gd name="connsiteX26" fmla="*/ 942975 w 1744979"/>
                  <a:gd name="connsiteY26" fmla="*/ 1011872 h 1209039"/>
                  <a:gd name="connsiteX27" fmla="*/ 906780 w 1744979"/>
                  <a:gd name="connsiteY27" fmla="*/ 1020445 h 1209039"/>
                  <a:gd name="connsiteX28" fmla="*/ 865823 w 1744979"/>
                  <a:gd name="connsiteY28" fmla="*/ 1011872 h 1209039"/>
                  <a:gd name="connsiteX29" fmla="*/ 855345 w 1744979"/>
                  <a:gd name="connsiteY29" fmla="*/ 993775 h 1209039"/>
                  <a:gd name="connsiteX30" fmla="*/ 862965 w 1744979"/>
                  <a:gd name="connsiteY30" fmla="*/ 967105 h 1209039"/>
                  <a:gd name="connsiteX31" fmla="*/ 875348 w 1744979"/>
                  <a:gd name="connsiteY31" fmla="*/ 922338 h 1209039"/>
                  <a:gd name="connsiteX32" fmla="*/ 877253 w 1744979"/>
                  <a:gd name="connsiteY32" fmla="*/ 867093 h 1209039"/>
                  <a:gd name="connsiteX33" fmla="*/ 874395 w 1744979"/>
                  <a:gd name="connsiteY33" fmla="*/ 807085 h 1209039"/>
                  <a:gd name="connsiteX34" fmla="*/ 872490 w 1744979"/>
                  <a:gd name="connsiteY34" fmla="*/ 748030 h 1209039"/>
                  <a:gd name="connsiteX35" fmla="*/ 813435 w 1744979"/>
                  <a:gd name="connsiteY35" fmla="*/ 645160 h 1209039"/>
                  <a:gd name="connsiteX36" fmla="*/ 750570 w 1744979"/>
                  <a:gd name="connsiteY36" fmla="*/ 565150 h 1209039"/>
                  <a:gd name="connsiteX37" fmla="*/ 701993 w 1744979"/>
                  <a:gd name="connsiteY37" fmla="*/ 633730 h 1209039"/>
                  <a:gd name="connsiteX38" fmla="*/ 645795 w 1744979"/>
                  <a:gd name="connsiteY38" fmla="*/ 665163 h 1209039"/>
                  <a:gd name="connsiteX39" fmla="*/ 591503 w 1744979"/>
                  <a:gd name="connsiteY39" fmla="*/ 672783 h 1209039"/>
                  <a:gd name="connsiteX40" fmla="*/ 546735 w 1744979"/>
                  <a:gd name="connsiteY40" fmla="*/ 668020 h 1209039"/>
                  <a:gd name="connsiteX41" fmla="*/ 481965 w 1744979"/>
                  <a:gd name="connsiteY41" fmla="*/ 646113 h 1209039"/>
                  <a:gd name="connsiteX42" fmla="*/ 421005 w 1744979"/>
                  <a:gd name="connsiteY42" fmla="*/ 609918 h 1209039"/>
                  <a:gd name="connsiteX43" fmla="*/ 359093 w 1744979"/>
                  <a:gd name="connsiteY43" fmla="*/ 567055 h 1209039"/>
                  <a:gd name="connsiteX44" fmla="*/ 295275 w 1744979"/>
                  <a:gd name="connsiteY44" fmla="*/ 527050 h 1209039"/>
                  <a:gd name="connsiteX45" fmla="*/ 193358 w 1744979"/>
                  <a:gd name="connsiteY45" fmla="*/ 496570 h 1209039"/>
                  <a:gd name="connsiteX46" fmla="*/ 98108 w 1744979"/>
                  <a:gd name="connsiteY46" fmla="*/ 499427 h 1209039"/>
                  <a:gd name="connsiteX47" fmla="*/ 27623 w 1744979"/>
                  <a:gd name="connsiteY47" fmla="*/ 503238 h 1209039"/>
                  <a:gd name="connsiteX48" fmla="*/ 0 w 1744979"/>
                  <a:gd name="connsiteY48" fmla="*/ 477520 h 1209039"/>
                  <a:gd name="connsiteX49" fmla="*/ 31433 w 1744979"/>
                  <a:gd name="connsiteY49" fmla="*/ 414655 h 1209039"/>
                  <a:gd name="connsiteX50" fmla="*/ 115253 w 1744979"/>
                  <a:gd name="connsiteY50" fmla="*/ 339408 h 1209039"/>
                  <a:gd name="connsiteX51" fmla="*/ 238125 w 1744979"/>
                  <a:gd name="connsiteY51" fmla="*/ 272733 h 1209039"/>
                  <a:gd name="connsiteX52" fmla="*/ 386715 w 1744979"/>
                  <a:gd name="connsiteY52" fmla="*/ 235585 h 1209039"/>
                  <a:gd name="connsiteX53" fmla="*/ 585788 w 1744979"/>
                  <a:gd name="connsiteY53" fmla="*/ 247967 h 1209039"/>
                  <a:gd name="connsiteX54" fmla="*/ 709613 w 1744979"/>
                  <a:gd name="connsiteY54" fmla="*/ 315595 h 1209039"/>
                  <a:gd name="connsiteX55" fmla="*/ 765810 w 1744979"/>
                  <a:gd name="connsiteY55" fmla="*/ 416560 h 1209039"/>
                  <a:gd name="connsiteX56" fmla="*/ 762000 w 1744979"/>
                  <a:gd name="connsiteY56" fmla="*/ 530860 h 1209039"/>
                  <a:gd name="connsiteX57" fmla="*/ 882015 w 1744979"/>
                  <a:gd name="connsiteY57" fmla="*/ 671830 h 1209039"/>
                  <a:gd name="connsiteX58" fmla="*/ 929640 w 1744979"/>
                  <a:gd name="connsiteY58" fmla="*/ 483235 h 1209039"/>
                  <a:gd name="connsiteX59" fmla="*/ 958215 w 1744979"/>
                  <a:gd name="connsiteY59" fmla="*/ 427990 h 1209039"/>
                  <a:gd name="connsiteX60" fmla="*/ 990600 w 1744979"/>
                  <a:gd name="connsiteY60" fmla="*/ 378460 h 1209039"/>
                  <a:gd name="connsiteX61" fmla="*/ 959168 w 1744979"/>
                  <a:gd name="connsiteY61" fmla="*/ 260350 h 1209039"/>
                  <a:gd name="connsiteX62" fmla="*/ 995363 w 1744979"/>
                  <a:gd name="connsiteY62" fmla="*/ 142240 h 1209039"/>
                  <a:gd name="connsiteX63" fmla="*/ 1110615 w 1744979"/>
                  <a:gd name="connsiteY63" fmla="*/ 47943 h 1209039"/>
                  <a:gd name="connsiteX64" fmla="*/ 1316355 w 1744979"/>
                  <a:gd name="connsiteY64" fmla="*/ 1270 h 1209039"/>
                  <a:gd name="connsiteX65" fmla="*/ 748665 w 1744979"/>
                  <a:gd name="connsiteY65" fmla="*/ 525145 h 1209039"/>
                  <a:gd name="connsiteX66" fmla="*/ 523875 w 1744979"/>
                  <a:gd name="connsiteY66" fmla="*/ 407035 h 1209039"/>
                  <a:gd name="connsiteX67" fmla="*/ 280035 w 1744979"/>
                  <a:gd name="connsiteY67" fmla="*/ 412750 h 1209039"/>
                  <a:gd name="connsiteX68" fmla="*/ 278130 w 1744979"/>
                  <a:gd name="connsiteY68" fmla="*/ 413703 h 1209039"/>
                  <a:gd name="connsiteX69" fmla="*/ 283845 w 1744979"/>
                  <a:gd name="connsiteY69" fmla="*/ 414655 h 1209039"/>
                  <a:gd name="connsiteX70" fmla="*/ 396240 w 1744979"/>
                  <a:gd name="connsiteY70" fmla="*/ 409893 h 1209039"/>
                  <a:gd name="connsiteX71" fmla="*/ 511493 w 1744979"/>
                  <a:gd name="connsiteY71" fmla="*/ 427038 h 1209039"/>
                  <a:gd name="connsiteX72" fmla="*/ 626745 w 1744979"/>
                  <a:gd name="connsiteY72" fmla="*/ 474663 h 1209039"/>
                  <a:gd name="connsiteX73" fmla="*/ 739140 w 1744979"/>
                  <a:gd name="connsiteY73" fmla="*/ 559435 h 1209039"/>
                  <a:gd name="connsiteX74" fmla="*/ 1447800 w 1744979"/>
                  <a:gd name="connsiteY74" fmla="*/ 163195 h 1209039"/>
                  <a:gd name="connsiteX75" fmla="*/ 1453515 w 1744979"/>
                  <a:gd name="connsiteY75" fmla="*/ 162243 h 1209039"/>
                  <a:gd name="connsiteX76" fmla="*/ 1449705 w 1744979"/>
                  <a:gd name="connsiteY76" fmla="*/ 161290 h 1209039"/>
                  <a:gd name="connsiteX77" fmla="*/ 1198245 w 1744979"/>
                  <a:gd name="connsiteY77" fmla="*/ 204152 h 1209039"/>
                  <a:gd name="connsiteX78" fmla="*/ 1000125 w 1744979"/>
                  <a:gd name="connsiteY78" fmla="*/ 368935 h 1209039"/>
                  <a:gd name="connsiteX79" fmla="*/ 1019175 w 1744979"/>
                  <a:gd name="connsiteY79" fmla="*/ 401320 h 1209039"/>
                  <a:gd name="connsiteX80" fmla="*/ 1124903 w 1744979"/>
                  <a:gd name="connsiteY80" fmla="*/ 285115 h 1209039"/>
                  <a:gd name="connsiteX81" fmla="*/ 1235393 w 1744979"/>
                  <a:gd name="connsiteY81" fmla="*/ 212725 h 1209039"/>
                  <a:gd name="connsiteX82" fmla="*/ 1344930 w 1744979"/>
                  <a:gd name="connsiteY82" fmla="*/ 175578 h 1209039"/>
                  <a:gd name="connsiteX83" fmla="*/ 1447800 w 1744979"/>
                  <a:gd name="connsiteY83" fmla="*/ 163195 h 1209039"/>
                  <a:gd name="connsiteX84" fmla="*/ 453390 w 1744979"/>
                  <a:gd name="connsiteY84" fmla="*/ 1136650 h 1209039"/>
                  <a:gd name="connsiteX85" fmla="*/ 462915 w 1744979"/>
                  <a:gd name="connsiteY85" fmla="*/ 1105218 h 1209039"/>
                  <a:gd name="connsiteX86" fmla="*/ 535305 w 1744979"/>
                  <a:gd name="connsiteY86" fmla="*/ 1068070 h 1209039"/>
                  <a:gd name="connsiteX87" fmla="*/ 642938 w 1744979"/>
                  <a:gd name="connsiteY87" fmla="*/ 1029018 h 1209039"/>
                  <a:gd name="connsiteX88" fmla="*/ 758190 w 1744979"/>
                  <a:gd name="connsiteY88" fmla="*/ 993775 h 1209039"/>
                  <a:gd name="connsiteX89" fmla="*/ 797243 w 1744979"/>
                  <a:gd name="connsiteY89" fmla="*/ 994727 h 1209039"/>
                  <a:gd name="connsiteX90" fmla="*/ 823913 w 1744979"/>
                  <a:gd name="connsiteY90" fmla="*/ 1016635 h 1209039"/>
                  <a:gd name="connsiteX91" fmla="*/ 854393 w 1744979"/>
                  <a:gd name="connsiteY91" fmla="*/ 1042353 h 1209039"/>
                  <a:gd name="connsiteX92" fmla="*/ 906780 w 1744979"/>
                  <a:gd name="connsiteY92" fmla="*/ 1054735 h 1209039"/>
                  <a:gd name="connsiteX93" fmla="*/ 959168 w 1744979"/>
                  <a:gd name="connsiteY93" fmla="*/ 1042353 h 1209039"/>
                  <a:gd name="connsiteX94" fmla="*/ 990600 w 1744979"/>
                  <a:gd name="connsiteY94" fmla="*/ 1017588 h 1209039"/>
                  <a:gd name="connsiteX95" fmla="*/ 1017270 w 1744979"/>
                  <a:gd name="connsiteY95" fmla="*/ 996633 h 1209039"/>
                  <a:gd name="connsiteX96" fmla="*/ 1055370 w 1744979"/>
                  <a:gd name="connsiteY96" fmla="*/ 993775 h 1209039"/>
                  <a:gd name="connsiteX97" fmla="*/ 1171575 w 1744979"/>
                  <a:gd name="connsiteY97" fmla="*/ 1029970 h 1209039"/>
                  <a:gd name="connsiteX98" fmla="*/ 1281113 w 1744979"/>
                  <a:gd name="connsiteY98" fmla="*/ 1070928 h 1209039"/>
                  <a:gd name="connsiteX99" fmla="*/ 1354455 w 1744979"/>
                  <a:gd name="connsiteY99" fmla="*/ 1109028 h 1209039"/>
                  <a:gd name="connsiteX100" fmla="*/ 1360170 w 1744979"/>
                  <a:gd name="connsiteY100" fmla="*/ 1136650 h 1209039"/>
                  <a:gd name="connsiteX101" fmla="*/ 1237298 w 1744979"/>
                  <a:gd name="connsiteY101" fmla="*/ 1177608 h 1209039"/>
                  <a:gd name="connsiteX102" fmla="*/ 1069658 w 1744979"/>
                  <a:gd name="connsiteY102" fmla="*/ 1201420 h 1209039"/>
                  <a:gd name="connsiteX103" fmla="*/ 882968 w 1744979"/>
                  <a:gd name="connsiteY103" fmla="*/ 1209040 h 1209039"/>
                  <a:gd name="connsiteX104" fmla="*/ 701040 w 1744979"/>
                  <a:gd name="connsiteY104" fmla="*/ 1200468 h 1209039"/>
                  <a:gd name="connsiteX105" fmla="*/ 548640 w 1744979"/>
                  <a:gd name="connsiteY105" fmla="*/ 1175703 h 1209039"/>
                  <a:gd name="connsiteX106" fmla="*/ 453390 w 1744979"/>
                  <a:gd name="connsiteY106" fmla="*/ 1136650 h 120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744979" h="1209039">
                    <a:moveTo>
                      <a:pt x="1316355" y="1270"/>
                    </a:moveTo>
                    <a:cubicBezTo>
                      <a:pt x="1369695" y="-2540"/>
                      <a:pt x="1422083" y="2222"/>
                      <a:pt x="1473518" y="15557"/>
                    </a:cubicBezTo>
                    <a:cubicBezTo>
                      <a:pt x="1524953" y="28892"/>
                      <a:pt x="1570673" y="45402"/>
                      <a:pt x="1610678" y="65088"/>
                    </a:cubicBezTo>
                    <a:cubicBezTo>
                      <a:pt x="1650683" y="84773"/>
                      <a:pt x="1683068" y="105728"/>
                      <a:pt x="1707833" y="127952"/>
                    </a:cubicBezTo>
                    <a:cubicBezTo>
                      <a:pt x="1732598" y="150177"/>
                      <a:pt x="1744980" y="168910"/>
                      <a:pt x="1744980" y="184150"/>
                    </a:cubicBezTo>
                    <a:cubicBezTo>
                      <a:pt x="1744980" y="199390"/>
                      <a:pt x="1735455" y="208598"/>
                      <a:pt x="1716405" y="211772"/>
                    </a:cubicBezTo>
                    <a:cubicBezTo>
                      <a:pt x="1697355" y="214947"/>
                      <a:pt x="1673543" y="217805"/>
                      <a:pt x="1644968" y="220345"/>
                    </a:cubicBezTo>
                    <a:cubicBezTo>
                      <a:pt x="1616393" y="222885"/>
                      <a:pt x="1584960" y="227647"/>
                      <a:pt x="1550670" y="234632"/>
                    </a:cubicBezTo>
                    <a:cubicBezTo>
                      <a:pt x="1516380" y="241617"/>
                      <a:pt x="1483995" y="257175"/>
                      <a:pt x="1453515" y="281305"/>
                    </a:cubicBezTo>
                    <a:cubicBezTo>
                      <a:pt x="1433195" y="296545"/>
                      <a:pt x="1413828" y="313373"/>
                      <a:pt x="1395413" y="331787"/>
                    </a:cubicBezTo>
                    <a:cubicBezTo>
                      <a:pt x="1376997" y="350203"/>
                      <a:pt x="1358583" y="367983"/>
                      <a:pt x="1340168" y="385127"/>
                    </a:cubicBezTo>
                    <a:cubicBezTo>
                      <a:pt x="1321753" y="402272"/>
                      <a:pt x="1302703" y="418148"/>
                      <a:pt x="1283018" y="432753"/>
                    </a:cubicBezTo>
                    <a:cubicBezTo>
                      <a:pt x="1263333" y="447358"/>
                      <a:pt x="1242060" y="458470"/>
                      <a:pt x="1219200" y="466090"/>
                    </a:cubicBezTo>
                    <a:cubicBezTo>
                      <a:pt x="1207770" y="469900"/>
                      <a:pt x="1193800" y="473710"/>
                      <a:pt x="1177290" y="477520"/>
                    </a:cubicBezTo>
                    <a:cubicBezTo>
                      <a:pt x="1160780" y="481330"/>
                      <a:pt x="1143318" y="482282"/>
                      <a:pt x="1124903" y="480378"/>
                    </a:cubicBezTo>
                    <a:cubicBezTo>
                      <a:pt x="1106488" y="478473"/>
                      <a:pt x="1087438" y="472440"/>
                      <a:pt x="1067753" y="462280"/>
                    </a:cubicBezTo>
                    <a:cubicBezTo>
                      <a:pt x="1048068" y="452120"/>
                      <a:pt x="1029335" y="434975"/>
                      <a:pt x="1011555" y="410845"/>
                    </a:cubicBezTo>
                    <a:cubicBezTo>
                      <a:pt x="1000125" y="426085"/>
                      <a:pt x="990283" y="444183"/>
                      <a:pt x="982027" y="465138"/>
                    </a:cubicBezTo>
                    <a:cubicBezTo>
                      <a:pt x="973773" y="486092"/>
                      <a:pt x="966470" y="508635"/>
                      <a:pt x="960120" y="532765"/>
                    </a:cubicBezTo>
                    <a:cubicBezTo>
                      <a:pt x="953770" y="556895"/>
                      <a:pt x="948373" y="581978"/>
                      <a:pt x="943928" y="608012"/>
                    </a:cubicBezTo>
                    <a:cubicBezTo>
                      <a:pt x="939482" y="634048"/>
                      <a:pt x="935990" y="658495"/>
                      <a:pt x="933450" y="681355"/>
                    </a:cubicBezTo>
                    <a:cubicBezTo>
                      <a:pt x="930910" y="700405"/>
                      <a:pt x="929005" y="724218"/>
                      <a:pt x="927735" y="752793"/>
                    </a:cubicBezTo>
                    <a:cubicBezTo>
                      <a:pt x="926465" y="781368"/>
                      <a:pt x="926148" y="809625"/>
                      <a:pt x="926783" y="837565"/>
                    </a:cubicBezTo>
                    <a:cubicBezTo>
                      <a:pt x="927418" y="865505"/>
                      <a:pt x="929005" y="891222"/>
                      <a:pt x="931545" y="914717"/>
                    </a:cubicBezTo>
                    <a:cubicBezTo>
                      <a:pt x="934085" y="938212"/>
                      <a:pt x="937895" y="955040"/>
                      <a:pt x="942975" y="965200"/>
                    </a:cubicBezTo>
                    <a:cubicBezTo>
                      <a:pt x="949325" y="976630"/>
                      <a:pt x="952500" y="986155"/>
                      <a:pt x="952500" y="993775"/>
                    </a:cubicBezTo>
                    <a:cubicBezTo>
                      <a:pt x="952500" y="1000125"/>
                      <a:pt x="949325" y="1006158"/>
                      <a:pt x="942975" y="1011872"/>
                    </a:cubicBezTo>
                    <a:cubicBezTo>
                      <a:pt x="936625" y="1017588"/>
                      <a:pt x="924560" y="1020445"/>
                      <a:pt x="906780" y="1020445"/>
                    </a:cubicBezTo>
                    <a:cubicBezTo>
                      <a:pt x="886460" y="1020445"/>
                      <a:pt x="872808" y="1017588"/>
                      <a:pt x="865823" y="1011872"/>
                    </a:cubicBezTo>
                    <a:cubicBezTo>
                      <a:pt x="858838" y="1006158"/>
                      <a:pt x="855345" y="1000125"/>
                      <a:pt x="855345" y="993775"/>
                    </a:cubicBezTo>
                    <a:cubicBezTo>
                      <a:pt x="854075" y="986155"/>
                      <a:pt x="856615" y="977265"/>
                      <a:pt x="862965" y="967105"/>
                    </a:cubicBezTo>
                    <a:cubicBezTo>
                      <a:pt x="869315" y="954405"/>
                      <a:pt x="873443" y="939483"/>
                      <a:pt x="875348" y="922338"/>
                    </a:cubicBezTo>
                    <a:cubicBezTo>
                      <a:pt x="877253" y="905193"/>
                      <a:pt x="877888" y="886777"/>
                      <a:pt x="877253" y="867093"/>
                    </a:cubicBezTo>
                    <a:cubicBezTo>
                      <a:pt x="876618" y="847407"/>
                      <a:pt x="875665" y="827405"/>
                      <a:pt x="874395" y="807085"/>
                    </a:cubicBezTo>
                    <a:cubicBezTo>
                      <a:pt x="873125" y="786765"/>
                      <a:pt x="872490" y="767080"/>
                      <a:pt x="872490" y="748030"/>
                    </a:cubicBezTo>
                    <a:cubicBezTo>
                      <a:pt x="852170" y="707390"/>
                      <a:pt x="832485" y="673100"/>
                      <a:pt x="813435" y="645160"/>
                    </a:cubicBezTo>
                    <a:cubicBezTo>
                      <a:pt x="794385" y="617220"/>
                      <a:pt x="773430" y="590550"/>
                      <a:pt x="750570" y="565150"/>
                    </a:cubicBezTo>
                    <a:cubicBezTo>
                      <a:pt x="736600" y="595630"/>
                      <a:pt x="720408" y="618490"/>
                      <a:pt x="701993" y="633730"/>
                    </a:cubicBezTo>
                    <a:cubicBezTo>
                      <a:pt x="683578" y="648970"/>
                      <a:pt x="664845" y="659447"/>
                      <a:pt x="645795" y="665163"/>
                    </a:cubicBezTo>
                    <a:cubicBezTo>
                      <a:pt x="626745" y="670878"/>
                      <a:pt x="608648" y="673418"/>
                      <a:pt x="591503" y="672783"/>
                    </a:cubicBezTo>
                    <a:cubicBezTo>
                      <a:pt x="574358" y="672147"/>
                      <a:pt x="559435" y="670560"/>
                      <a:pt x="546735" y="668020"/>
                    </a:cubicBezTo>
                    <a:cubicBezTo>
                      <a:pt x="523875" y="664210"/>
                      <a:pt x="502285" y="656908"/>
                      <a:pt x="481965" y="646113"/>
                    </a:cubicBezTo>
                    <a:cubicBezTo>
                      <a:pt x="461645" y="635318"/>
                      <a:pt x="441325" y="623253"/>
                      <a:pt x="421005" y="609918"/>
                    </a:cubicBezTo>
                    <a:cubicBezTo>
                      <a:pt x="400685" y="596583"/>
                      <a:pt x="380048" y="582295"/>
                      <a:pt x="359093" y="567055"/>
                    </a:cubicBezTo>
                    <a:cubicBezTo>
                      <a:pt x="338138" y="551815"/>
                      <a:pt x="316865" y="538480"/>
                      <a:pt x="295275" y="527050"/>
                    </a:cubicBezTo>
                    <a:cubicBezTo>
                      <a:pt x="262255" y="508000"/>
                      <a:pt x="228282" y="497840"/>
                      <a:pt x="193358" y="496570"/>
                    </a:cubicBezTo>
                    <a:cubicBezTo>
                      <a:pt x="158433" y="495300"/>
                      <a:pt x="126683" y="496252"/>
                      <a:pt x="98108" y="499427"/>
                    </a:cubicBezTo>
                    <a:cubicBezTo>
                      <a:pt x="69533" y="502602"/>
                      <a:pt x="46038" y="503873"/>
                      <a:pt x="27623" y="503238"/>
                    </a:cubicBezTo>
                    <a:cubicBezTo>
                      <a:pt x="9208" y="502602"/>
                      <a:pt x="0" y="494030"/>
                      <a:pt x="0" y="477520"/>
                    </a:cubicBezTo>
                    <a:cubicBezTo>
                      <a:pt x="0" y="461010"/>
                      <a:pt x="10478" y="440055"/>
                      <a:pt x="31433" y="414655"/>
                    </a:cubicBezTo>
                    <a:cubicBezTo>
                      <a:pt x="52388" y="389255"/>
                      <a:pt x="80328" y="364173"/>
                      <a:pt x="115253" y="339408"/>
                    </a:cubicBezTo>
                    <a:cubicBezTo>
                      <a:pt x="150178" y="314642"/>
                      <a:pt x="191135" y="292418"/>
                      <a:pt x="238125" y="272733"/>
                    </a:cubicBezTo>
                    <a:cubicBezTo>
                      <a:pt x="285115" y="253048"/>
                      <a:pt x="334645" y="240665"/>
                      <a:pt x="386715" y="235585"/>
                    </a:cubicBezTo>
                    <a:cubicBezTo>
                      <a:pt x="466725" y="227965"/>
                      <a:pt x="533083" y="232093"/>
                      <a:pt x="585788" y="247967"/>
                    </a:cubicBezTo>
                    <a:cubicBezTo>
                      <a:pt x="638493" y="263842"/>
                      <a:pt x="679768" y="286385"/>
                      <a:pt x="709613" y="315595"/>
                    </a:cubicBezTo>
                    <a:cubicBezTo>
                      <a:pt x="739458" y="344805"/>
                      <a:pt x="758190" y="378460"/>
                      <a:pt x="765810" y="416560"/>
                    </a:cubicBezTo>
                    <a:cubicBezTo>
                      <a:pt x="773430" y="454660"/>
                      <a:pt x="772160" y="492760"/>
                      <a:pt x="762000" y="530860"/>
                    </a:cubicBezTo>
                    <a:cubicBezTo>
                      <a:pt x="802640" y="567690"/>
                      <a:pt x="842645" y="614680"/>
                      <a:pt x="882015" y="671830"/>
                    </a:cubicBezTo>
                    <a:cubicBezTo>
                      <a:pt x="888365" y="609600"/>
                      <a:pt x="904240" y="546735"/>
                      <a:pt x="929640" y="483235"/>
                    </a:cubicBezTo>
                    <a:cubicBezTo>
                      <a:pt x="939800" y="461645"/>
                      <a:pt x="949325" y="443230"/>
                      <a:pt x="958215" y="427990"/>
                    </a:cubicBezTo>
                    <a:cubicBezTo>
                      <a:pt x="967105" y="412750"/>
                      <a:pt x="977900" y="396240"/>
                      <a:pt x="990600" y="378460"/>
                    </a:cubicBezTo>
                    <a:cubicBezTo>
                      <a:pt x="970280" y="341630"/>
                      <a:pt x="959802" y="302260"/>
                      <a:pt x="959168" y="260350"/>
                    </a:cubicBezTo>
                    <a:cubicBezTo>
                      <a:pt x="958533" y="218440"/>
                      <a:pt x="970598" y="179070"/>
                      <a:pt x="995363" y="142240"/>
                    </a:cubicBezTo>
                    <a:cubicBezTo>
                      <a:pt x="1020128" y="105410"/>
                      <a:pt x="1058545" y="73977"/>
                      <a:pt x="1110615" y="47943"/>
                    </a:cubicBezTo>
                    <a:cubicBezTo>
                      <a:pt x="1162685" y="21908"/>
                      <a:pt x="1231265" y="6350"/>
                      <a:pt x="1316355" y="1270"/>
                    </a:cubicBezTo>
                    <a:close/>
                    <a:moveTo>
                      <a:pt x="748665" y="525145"/>
                    </a:moveTo>
                    <a:cubicBezTo>
                      <a:pt x="677545" y="464185"/>
                      <a:pt x="602615" y="424815"/>
                      <a:pt x="523875" y="407035"/>
                    </a:cubicBezTo>
                    <a:cubicBezTo>
                      <a:pt x="445135" y="389255"/>
                      <a:pt x="363855" y="391160"/>
                      <a:pt x="280035" y="412750"/>
                    </a:cubicBezTo>
                    <a:cubicBezTo>
                      <a:pt x="277495" y="412750"/>
                      <a:pt x="276860" y="413068"/>
                      <a:pt x="278130" y="413703"/>
                    </a:cubicBezTo>
                    <a:cubicBezTo>
                      <a:pt x="279400" y="414338"/>
                      <a:pt x="281305" y="414655"/>
                      <a:pt x="283845" y="414655"/>
                    </a:cubicBezTo>
                    <a:cubicBezTo>
                      <a:pt x="320675" y="410845"/>
                      <a:pt x="358140" y="409258"/>
                      <a:pt x="396240" y="409893"/>
                    </a:cubicBezTo>
                    <a:cubicBezTo>
                      <a:pt x="434340" y="410528"/>
                      <a:pt x="472758" y="416243"/>
                      <a:pt x="511493" y="427038"/>
                    </a:cubicBezTo>
                    <a:cubicBezTo>
                      <a:pt x="550228" y="437833"/>
                      <a:pt x="588645" y="453708"/>
                      <a:pt x="626745" y="474663"/>
                    </a:cubicBezTo>
                    <a:cubicBezTo>
                      <a:pt x="664845" y="495618"/>
                      <a:pt x="702310" y="523875"/>
                      <a:pt x="739140" y="559435"/>
                    </a:cubicBezTo>
                    <a:close/>
                    <a:moveTo>
                      <a:pt x="1447800" y="163195"/>
                    </a:moveTo>
                    <a:cubicBezTo>
                      <a:pt x="1450340" y="163195"/>
                      <a:pt x="1452245" y="162878"/>
                      <a:pt x="1453515" y="162243"/>
                    </a:cubicBezTo>
                    <a:cubicBezTo>
                      <a:pt x="1454785" y="161608"/>
                      <a:pt x="1453515" y="161290"/>
                      <a:pt x="1449705" y="161290"/>
                    </a:cubicBezTo>
                    <a:cubicBezTo>
                      <a:pt x="1356995" y="152400"/>
                      <a:pt x="1273175" y="166688"/>
                      <a:pt x="1198245" y="204152"/>
                    </a:cubicBezTo>
                    <a:cubicBezTo>
                      <a:pt x="1123315" y="241617"/>
                      <a:pt x="1057275" y="296545"/>
                      <a:pt x="1000125" y="368935"/>
                    </a:cubicBezTo>
                    <a:lnTo>
                      <a:pt x="1019175" y="401320"/>
                    </a:lnTo>
                    <a:cubicBezTo>
                      <a:pt x="1053465" y="354330"/>
                      <a:pt x="1088708" y="315595"/>
                      <a:pt x="1124903" y="285115"/>
                    </a:cubicBezTo>
                    <a:cubicBezTo>
                      <a:pt x="1161098" y="254635"/>
                      <a:pt x="1197928" y="230505"/>
                      <a:pt x="1235393" y="212725"/>
                    </a:cubicBezTo>
                    <a:cubicBezTo>
                      <a:pt x="1272858" y="194945"/>
                      <a:pt x="1309370" y="182563"/>
                      <a:pt x="1344930" y="175578"/>
                    </a:cubicBezTo>
                    <a:cubicBezTo>
                      <a:pt x="1380490" y="168593"/>
                      <a:pt x="1414780" y="164465"/>
                      <a:pt x="1447800" y="163195"/>
                    </a:cubicBezTo>
                    <a:close/>
                    <a:moveTo>
                      <a:pt x="453390" y="1136650"/>
                    </a:moveTo>
                    <a:cubicBezTo>
                      <a:pt x="443230" y="1127760"/>
                      <a:pt x="446405" y="1117283"/>
                      <a:pt x="462915" y="1105218"/>
                    </a:cubicBezTo>
                    <a:cubicBezTo>
                      <a:pt x="479425" y="1093153"/>
                      <a:pt x="503555" y="1080770"/>
                      <a:pt x="535305" y="1068070"/>
                    </a:cubicBezTo>
                    <a:cubicBezTo>
                      <a:pt x="567055" y="1055370"/>
                      <a:pt x="602933" y="1042353"/>
                      <a:pt x="642938" y="1029018"/>
                    </a:cubicBezTo>
                    <a:cubicBezTo>
                      <a:pt x="682943" y="1015683"/>
                      <a:pt x="721360" y="1003935"/>
                      <a:pt x="758190" y="993775"/>
                    </a:cubicBezTo>
                    <a:cubicBezTo>
                      <a:pt x="774700" y="988695"/>
                      <a:pt x="787718" y="989013"/>
                      <a:pt x="797243" y="994727"/>
                    </a:cubicBezTo>
                    <a:cubicBezTo>
                      <a:pt x="806768" y="1000443"/>
                      <a:pt x="815658" y="1007745"/>
                      <a:pt x="823913" y="1016635"/>
                    </a:cubicBezTo>
                    <a:cubicBezTo>
                      <a:pt x="832168" y="1025525"/>
                      <a:pt x="842328" y="1034097"/>
                      <a:pt x="854393" y="1042353"/>
                    </a:cubicBezTo>
                    <a:cubicBezTo>
                      <a:pt x="866458" y="1050608"/>
                      <a:pt x="883920" y="1054735"/>
                      <a:pt x="906780" y="1054735"/>
                    </a:cubicBezTo>
                    <a:cubicBezTo>
                      <a:pt x="929640" y="1054735"/>
                      <a:pt x="947103" y="1050608"/>
                      <a:pt x="959168" y="1042353"/>
                    </a:cubicBezTo>
                    <a:cubicBezTo>
                      <a:pt x="971233" y="1034098"/>
                      <a:pt x="981710" y="1025843"/>
                      <a:pt x="990600" y="1017588"/>
                    </a:cubicBezTo>
                    <a:cubicBezTo>
                      <a:pt x="999490" y="1009333"/>
                      <a:pt x="1008380" y="1002348"/>
                      <a:pt x="1017270" y="996633"/>
                    </a:cubicBezTo>
                    <a:cubicBezTo>
                      <a:pt x="1026160" y="990918"/>
                      <a:pt x="1038860" y="989965"/>
                      <a:pt x="1055370" y="993775"/>
                    </a:cubicBezTo>
                    <a:cubicBezTo>
                      <a:pt x="1092200" y="1003935"/>
                      <a:pt x="1130935" y="1016000"/>
                      <a:pt x="1171575" y="1029970"/>
                    </a:cubicBezTo>
                    <a:cubicBezTo>
                      <a:pt x="1212215" y="1043940"/>
                      <a:pt x="1248728" y="1057593"/>
                      <a:pt x="1281113" y="1070928"/>
                    </a:cubicBezTo>
                    <a:cubicBezTo>
                      <a:pt x="1313498" y="1084263"/>
                      <a:pt x="1337945" y="1096963"/>
                      <a:pt x="1354455" y="1109028"/>
                    </a:cubicBezTo>
                    <a:cubicBezTo>
                      <a:pt x="1370965" y="1121093"/>
                      <a:pt x="1372870" y="1130300"/>
                      <a:pt x="1360170" y="1136650"/>
                    </a:cubicBezTo>
                    <a:cubicBezTo>
                      <a:pt x="1329690" y="1153160"/>
                      <a:pt x="1288733" y="1166813"/>
                      <a:pt x="1237298" y="1177608"/>
                    </a:cubicBezTo>
                    <a:cubicBezTo>
                      <a:pt x="1185862" y="1188403"/>
                      <a:pt x="1129983" y="1196340"/>
                      <a:pt x="1069658" y="1201420"/>
                    </a:cubicBezTo>
                    <a:cubicBezTo>
                      <a:pt x="1009333" y="1206500"/>
                      <a:pt x="947103" y="1209040"/>
                      <a:pt x="882968" y="1209040"/>
                    </a:cubicBezTo>
                    <a:cubicBezTo>
                      <a:pt x="818832" y="1209040"/>
                      <a:pt x="758190" y="1206183"/>
                      <a:pt x="701040" y="1200468"/>
                    </a:cubicBezTo>
                    <a:cubicBezTo>
                      <a:pt x="643890" y="1194753"/>
                      <a:pt x="593090" y="1186498"/>
                      <a:pt x="548640" y="1175703"/>
                    </a:cubicBezTo>
                    <a:cubicBezTo>
                      <a:pt x="504190" y="1164908"/>
                      <a:pt x="472440" y="1151890"/>
                      <a:pt x="453390" y="1136650"/>
                    </a:cubicBezTo>
                    <a:close/>
                  </a:path>
                </a:pathLst>
              </a:custGeom>
              <a:solidFill>
                <a:srgbClr val="338727"/>
              </a:solid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14" name="图形 2">
                <a:extLst>
                  <a:ext uri="{FF2B5EF4-FFF2-40B4-BE49-F238E27FC236}">
                    <a16:creationId xmlns:a16="http://schemas.microsoft.com/office/drawing/2014/main" id="{C88B2F1B-EC8B-1A80-8720-42982FD53D2B}"/>
                  </a:ext>
                </a:extLst>
              </p:cNvPr>
              <p:cNvSpPr/>
              <p:nvPr/>
            </p:nvSpPr>
            <p:spPr>
              <a:xfrm>
                <a:off x="1763963" y="4718819"/>
                <a:ext cx="493599" cy="346708"/>
              </a:xfrm>
              <a:custGeom>
                <a:avLst/>
                <a:gdLst>
                  <a:gd name="connsiteX0" fmla="*/ 1316355 w 1744979"/>
                  <a:gd name="connsiteY0" fmla="*/ 1270 h 1209039"/>
                  <a:gd name="connsiteX1" fmla="*/ 1473518 w 1744979"/>
                  <a:gd name="connsiteY1" fmla="*/ 15557 h 1209039"/>
                  <a:gd name="connsiteX2" fmla="*/ 1610678 w 1744979"/>
                  <a:gd name="connsiteY2" fmla="*/ 65088 h 1209039"/>
                  <a:gd name="connsiteX3" fmla="*/ 1707833 w 1744979"/>
                  <a:gd name="connsiteY3" fmla="*/ 127952 h 1209039"/>
                  <a:gd name="connsiteX4" fmla="*/ 1744980 w 1744979"/>
                  <a:gd name="connsiteY4" fmla="*/ 184150 h 1209039"/>
                  <a:gd name="connsiteX5" fmla="*/ 1716405 w 1744979"/>
                  <a:gd name="connsiteY5" fmla="*/ 211772 h 1209039"/>
                  <a:gd name="connsiteX6" fmla="*/ 1644968 w 1744979"/>
                  <a:gd name="connsiteY6" fmla="*/ 220345 h 1209039"/>
                  <a:gd name="connsiteX7" fmla="*/ 1550670 w 1744979"/>
                  <a:gd name="connsiteY7" fmla="*/ 234632 h 1209039"/>
                  <a:gd name="connsiteX8" fmla="*/ 1453515 w 1744979"/>
                  <a:gd name="connsiteY8" fmla="*/ 281305 h 1209039"/>
                  <a:gd name="connsiteX9" fmla="*/ 1395413 w 1744979"/>
                  <a:gd name="connsiteY9" fmla="*/ 331787 h 1209039"/>
                  <a:gd name="connsiteX10" fmla="*/ 1340168 w 1744979"/>
                  <a:gd name="connsiteY10" fmla="*/ 385127 h 1209039"/>
                  <a:gd name="connsiteX11" fmla="*/ 1283018 w 1744979"/>
                  <a:gd name="connsiteY11" fmla="*/ 432753 h 1209039"/>
                  <a:gd name="connsiteX12" fmla="*/ 1219200 w 1744979"/>
                  <a:gd name="connsiteY12" fmla="*/ 466090 h 1209039"/>
                  <a:gd name="connsiteX13" fmla="*/ 1177290 w 1744979"/>
                  <a:gd name="connsiteY13" fmla="*/ 477520 h 1209039"/>
                  <a:gd name="connsiteX14" fmla="*/ 1124903 w 1744979"/>
                  <a:gd name="connsiteY14" fmla="*/ 480378 h 1209039"/>
                  <a:gd name="connsiteX15" fmla="*/ 1067753 w 1744979"/>
                  <a:gd name="connsiteY15" fmla="*/ 462280 h 1209039"/>
                  <a:gd name="connsiteX16" fmla="*/ 1011555 w 1744979"/>
                  <a:gd name="connsiteY16" fmla="*/ 410845 h 1209039"/>
                  <a:gd name="connsiteX17" fmla="*/ 982027 w 1744979"/>
                  <a:gd name="connsiteY17" fmla="*/ 465138 h 1209039"/>
                  <a:gd name="connsiteX18" fmla="*/ 960120 w 1744979"/>
                  <a:gd name="connsiteY18" fmla="*/ 532765 h 1209039"/>
                  <a:gd name="connsiteX19" fmla="*/ 943928 w 1744979"/>
                  <a:gd name="connsiteY19" fmla="*/ 608012 h 1209039"/>
                  <a:gd name="connsiteX20" fmla="*/ 933450 w 1744979"/>
                  <a:gd name="connsiteY20" fmla="*/ 681355 h 1209039"/>
                  <a:gd name="connsiteX21" fmla="*/ 927735 w 1744979"/>
                  <a:gd name="connsiteY21" fmla="*/ 752793 h 1209039"/>
                  <a:gd name="connsiteX22" fmla="*/ 926783 w 1744979"/>
                  <a:gd name="connsiteY22" fmla="*/ 837565 h 1209039"/>
                  <a:gd name="connsiteX23" fmla="*/ 931545 w 1744979"/>
                  <a:gd name="connsiteY23" fmla="*/ 914717 h 1209039"/>
                  <a:gd name="connsiteX24" fmla="*/ 942975 w 1744979"/>
                  <a:gd name="connsiteY24" fmla="*/ 965200 h 1209039"/>
                  <a:gd name="connsiteX25" fmla="*/ 952500 w 1744979"/>
                  <a:gd name="connsiteY25" fmla="*/ 993775 h 1209039"/>
                  <a:gd name="connsiteX26" fmla="*/ 942975 w 1744979"/>
                  <a:gd name="connsiteY26" fmla="*/ 1011872 h 1209039"/>
                  <a:gd name="connsiteX27" fmla="*/ 906780 w 1744979"/>
                  <a:gd name="connsiteY27" fmla="*/ 1020445 h 1209039"/>
                  <a:gd name="connsiteX28" fmla="*/ 865823 w 1744979"/>
                  <a:gd name="connsiteY28" fmla="*/ 1011872 h 1209039"/>
                  <a:gd name="connsiteX29" fmla="*/ 855345 w 1744979"/>
                  <a:gd name="connsiteY29" fmla="*/ 993775 h 1209039"/>
                  <a:gd name="connsiteX30" fmla="*/ 862965 w 1744979"/>
                  <a:gd name="connsiteY30" fmla="*/ 967105 h 1209039"/>
                  <a:gd name="connsiteX31" fmla="*/ 875348 w 1744979"/>
                  <a:gd name="connsiteY31" fmla="*/ 922338 h 1209039"/>
                  <a:gd name="connsiteX32" fmla="*/ 877253 w 1744979"/>
                  <a:gd name="connsiteY32" fmla="*/ 867093 h 1209039"/>
                  <a:gd name="connsiteX33" fmla="*/ 874395 w 1744979"/>
                  <a:gd name="connsiteY33" fmla="*/ 807085 h 1209039"/>
                  <a:gd name="connsiteX34" fmla="*/ 872490 w 1744979"/>
                  <a:gd name="connsiteY34" fmla="*/ 748030 h 1209039"/>
                  <a:gd name="connsiteX35" fmla="*/ 813435 w 1744979"/>
                  <a:gd name="connsiteY35" fmla="*/ 645160 h 1209039"/>
                  <a:gd name="connsiteX36" fmla="*/ 750570 w 1744979"/>
                  <a:gd name="connsiteY36" fmla="*/ 565150 h 1209039"/>
                  <a:gd name="connsiteX37" fmla="*/ 701993 w 1744979"/>
                  <a:gd name="connsiteY37" fmla="*/ 633730 h 1209039"/>
                  <a:gd name="connsiteX38" fmla="*/ 645795 w 1744979"/>
                  <a:gd name="connsiteY38" fmla="*/ 665163 h 1209039"/>
                  <a:gd name="connsiteX39" fmla="*/ 591503 w 1744979"/>
                  <a:gd name="connsiteY39" fmla="*/ 672783 h 1209039"/>
                  <a:gd name="connsiteX40" fmla="*/ 546735 w 1744979"/>
                  <a:gd name="connsiteY40" fmla="*/ 668020 h 1209039"/>
                  <a:gd name="connsiteX41" fmla="*/ 481965 w 1744979"/>
                  <a:gd name="connsiteY41" fmla="*/ 646113 h 1209039"/>
                  <a:gd name="connsiteX42" fmla="*/ 421005 w 1744979"/>
                  <a:gd name="connsiteY42" fmla="*/ 609918 h 1209039"/>
                  <a:gd name="connsiteX43" fmla="*/ 359093 w 1744979"/>
                  <a:gd name="connsiteY43" fmla="*/ 567055 h 1209039"/>
                  <a:gd name="connsiteX44" fmla="*/ 295275 w 1744979"/>
                  <a:gd name="connsiteY44" fmla="*/ 527050 h 1209039"/>
                  <a:gd name="connsiteX45" fmla="*/ 193358 w 1744979"/>
                  <a:gd name="connsiteY45" fmla="*/ 496570 h 1209039"/>
                  <a:gd name="connsiteX46" fmla="*/ 98108 w 1744979"/>
                  <a:gd name="connsiteY46" fmla="*/ 499427 h 1209039"/>
                  <a:gd name="connsiteX47" fmla="*/ 27623 w 1744979"/>
                  <a:gd name="connsiteY47" fmla="*/ 503238 h 1209039"/>
                  <a:gd name="connsiteX48" fmla="*/ 0 w 1744979"/>
                  <a:gd name="connsiteY48" fmla="*/ 477520 h 1209039"/>
                  <a:gd name="connsiteX49" fmla="*/ 31433 w 1744979"/>
                  <a:gd name="connsiteY49" fmla="*/ 414655 h 1209039"/>
                  <a:gd name="connsiteX50" fmla="*/ 115253 w 1744979"/>
                  <a:gd name="connsiteY50" fmla="*/ 339408 h 1209039"/>
                  <a:gd name="connsiteX51" fmla="*/ 238125 w 1744979"/>
                  <a:gd name="connsiteY51" fmla="*/ 272733 h 1209039"/>
                  <a:gd name="connsiteX52" fmla="*/ 386715 w 1744979"/>
                  <a:gd name="connsiteY52" fmla="*/ 235585 h 1209039"/>
                  <a:gd name="connsiteX53" fmla="*/ 585788 w 1744979"/>
                  <a:gd name="connsiteY53" fmla="*/ 247967 h 1209039"/>
                  <a:gd name="connsiteX54" fmla="*/ 709613 w 1744979"/>
                  <a:gd name="connsiteY54" fmla="*/ 315595 h 1209039"/>
                  <a:gd name="connsiteX55" fmla="*/ 765810 w 1744979"/>
                  <a:gd name="connsiteY55" fmla="*/ 416560 h 1209039"/>
                  <a:gd name="connsiteX56" fmla="*/ 762000 w 1744979"/>
                  <a:gd name="connsiteY56" fmla="*/ 530860 h 1209039"/>
                  <a:gd name="connsiteX57" fmla="*/ 882015 w 1744979"/>
                  <a:gd name="connsiteY57" fmla="*/ 671830 h 1209039"/>
                  <a:gd name="connsiteX58" fmla="*/ 929640 w 1744979"/>
                  <a:gd name="connsiteY58" fmla="*/ 483235 h 1209039"/>
                  <a:gd name="connsiteX59" fmla="*/ 958215 w 1744979"/>
                  <a:gd name="connsiteY59" fmla="*/ 427990 h 1209039"/>
                  <a:gd name="connsiteX60" fmla="*/ 990600 w 1744979"/>
                  <a:gd name="connsiteY60" fmla="*/ 378460 h 1209039"/>
                  <a:gd name="connsiteX61" fmla="*/ 959168 w 1744979"/>
                  <a:gd name="connsiteY61" fmla="*/ 260350 h 1209039"/>
                  <a:gd name="connsiteX62" fmla="*/ 995363 w 1744979"/>
                  <a:gd name="connsiteY62" fmla="*/ 142240 h 1209039"/>
                  <a:gd name="connsiteX63" fmla="*/ 1110615 w 1744979"/>
                  <a:gd name="connsiteY63" fmla="*/ 47943 h 1209039"/>
                  <a:gd name="connsiteX64" fmla="*/ 1316355 w 1744979"/>
                  <a:gd name="connsiteY64" fmla="*/ 1270 h 1209039"/>
                  <a:gd name="connsiteX65" fmla="*/ 748665 w 1744979"/>
                  <a:gd name="connsiteY65" fmla="*/ 525145 h 1209039"/>
                  <a:gd name="connsiteX66" fmla="*/ 523875 w 1744979"/>
                  <a:gd name="connsiteY66" fmla="*/ 407035 h 1209039"/>
                  <a:gd name="connsiteX67" fmla="*/ 280035 w 1744979"/>
                  <a:gd name="connsiteY67" fmla="*/ 412750 h 1209039"/>
                  <a:gd name="connsiteX68" fmla="*/ 278130 w 1744979"/>
                  <a:gd name="connsiteY68" fmla="*/ 413703 h 1209039"/>
                  <a:gd name="connsiteX69" fmla="*/ 283845 w 1744979"/>
                  <a:gd name="connsiteY69" fmla="*/ 414655 h 1209039"/>
                  <a:gd name="connsiteX70" fmla="*/ 396240 w 1744979"/>
                  <a:gd name="connsiteY70" fmla="*/ 409893 h 1209039"/>
                  <a:gd name="connsiteX71" fmla="*/ 511493 w 1744979"/>
                  <a:gd name="connsiteY71" fmla="*/ 427038 h 1209039"/>
                  <a:gd name="connsiteX72" fmla="*/ 626745 w 1744979"/>
                  <a:gd name="connsiteY72" fmla="*/ 474663 h 1209039"/>
                  <a:gd name="connsiteX73" fmla="*/ 739140 w 1744979"/>
                  <a:gd name="connsiteY73" fmla="*/ 559435 h 1209039"/>
                  <a:gd name="connsiteX74" fmla="*/ 1447800 w 1744979"/>
                  <a:gd name="connsiteY74" fmla="*/ 163195 h 1209039"/>
                  <a:gd name="connsiteX75" fmla="*/ 1453515 w 1744979"/>
                  <a:gd name="connsiteY75" fmla="*/ 162243 h 1209039"/>
                  <a:gd name="connsiteX76" fmla="*/ 1449705 w 1744979"/>
                  <a:gd name="connsiteY76" fmla="*/ 161290 h 1209039"/>
                  <a:gd name="connsiteX77" fmla="*/ 1198245 w 1744979"/>
                  <a:gd name="connsiteY77" fmla="*/ 204152 h 1209039"/>
                  <a:gd name="connsiteX78" fmla="*/ 1000125 w 1744979"/>
                  <a:gd name="connsiteY78" fmla="*/ 368935 h 1209039"/>
                  <a:gd name="connsiteX79" fmla="*/ 1019175 w 1744979"/>
                  <a:gd name="connsiteY79" fmla="*/ 401320 h 1209039"/>
                  <a:gd name="connsiteX80" fmla="*/ 1124903 w 1744979"/>
                  <a:gd name="connsiteY80" fmla="*/ 285115 h 1209039"/>
                  <a:gd name="connsiteX81" fmla="*/ 1235393 w 1744979"/>
                  <a:gd name="connsiteY81" fmla="*/ 212725 h 1209039"/>
                  <a:gd name="connsiteX82" fmla="*/ 1344930 w 1744979"/>
                  <a:gd name="connsiteY82" fmla="*/ 175578 h 1209039"/>
                  <a:gd name="connsiteX83" fmla="*/ 1447800 w 1744979"/>
                  <a:gd name="connsiteY83" fmla="*/ 163195 h 1209039"/>
                  <a:gd name="connsiteX84" fmla="*/ 453390 w 1744979"/>
                  <a:gd name="connsiteY84" fmla="*/ 1136650 h 1209039"/>
                  <a:gd name="connsiteX85" fmla="*/ 462915 w 1744979"/>
                  <a:gd name="connsiteY85" fmla="*/ 1105218 h 1209039"/>
                  <a:gd name="connsiteX86" fmla="*/ 535305 w 1744979"/>
                  <a:gd name="connsiteY86" fmla="*/ 1068070 h 1209039"/>
                  <a:gd name="connsiteX87" fmla="*/ 642938 w 1744979"/>
                  <a:gd name="connsiteY87" fmla="*/ 1029018 h 1209039"/>
                  <a:gd name="connsiteX88" fmla="*/ 758190 w 1744979"/>
                  <a:gd name="connsiteY88" fmla="*/ 993775 h 1209039"/>
                  <a:gd name="connsiteX89" fmla="*/ 797243 w 1744979"/>
                  <a:gd name="connsiteY89" fmla="*/ 994727 h 1209039"/>
                  <a:gd name="connsiteX90" fmla="*/ 823913 w 1744979"/>
                  <a:gd name="connsiteY90" fmla="*/ 1016635 h 1209039"/>
                  <a:gd name="connsiteX91" fmla="*/ 854393 w 1744979"/>
                  <a:gd name="connsiteY91" fmla="*/ 1042353 h 1209039"/>
                  <a:gd name="connsiteX92" fmla="*/ 906780 w 1744979"/>
                  <a:gd name="connsiteY92" fmla="*/ 1054735 h 1209039"/>
                  <a:gd name="connsiteX93" fmla="*/ 959168 w 1744979"/>
                  <a:gd name="connsiteY93" fmla="*/ 1042353 h 1209039"/>
                  <a:gd name="connsiteX94" fmla="*/ 990600 w 1744979"/>
                  <a:gd name="connsiteY94" fmla="*/ 1017588 h 1209039"/>
                  <a:gd name="connsiteX95" fmla="*/ 1017270 w 1744979"/>
                  <a:gd name="connsiteY95" fmla="*/ 996633 h 1209039"/>
                  <a:gd name="connsiteX96" fmla="*/ 1055370 w 1744979"/>
                  <a:gd name="connsiteY96" fmla="*/ 993775 h 1209039"/>
                  <a:gd name="connsiteX97" fmla="*/ 1171575 w 1744979"/>
                  <a:gd name="connsiteY97" fmla="*/ 1029970 h 1209039"/>
                  <a:gd name="connsiteX98" fmla="*/ 1281113 w 1744979"/>
                  <a:gd name="connsiteY98" fmla="*/ 1070928 h 1209039"/>
                  <a:gd name="connsiteX99" fmla="*/ 1354455 w 1744979"/>
                  <a:gd name="connsiteY99" fmla="*/ 1109028 h 1209039"/>
                  <a:gd name="connsiteX100" fmla="*/ 1360170 w 1744979"/>
                  <a:gd name="connsiteY100" fmla="*/ 1136650 h 1209039"/>
                  <a:gd name="connsiteX101" fmla="*/ 1237298 w 1744979"/>
                  <a:gd name="connsiteY101" fmla="*/ 1177608 h 1209039"/>
                  <a:gd name="connsiteX102" fmla="*/ 1069658 w 1744979"/>
                  <a:gd name="connsiteY102" fmla="*/ 1201420 h 1209039"/>
                  <a:gd name="connsiteX103" fmla="*/ 882968 w 1744979"/>
                  <a:gd name="connsiteY103" fmla="*/ 1209040 h 1209039"/>
                  <a:gd name="connsiteX104" fmla="*/ 701040 w 1744979"/>
                  <a:gd name="connsiteY104" fmla="*/ 1200468 h 1209039"/>
                  <a:gd name="connsiteX105" fmla="*/ 548640 w 1744979"/>
                  <a:gd name="connsiteY105" fmla="*/ 1175703 h 1209039"/>
                  <a:gd name="connsiteX106" fmla="*/ 453390 w 1744979"/>
                  <a:gd name="connsiteY106" fmla="*/ 1136650 h 120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744979" h="1209039">
                    <a:moveTo>
                      <a:pt x="1316355" y="1270"/>
                    </a:moveTo>
                    <a:cubicBezTo>
                      <a:pt x="1369695" y="-2540"/>
                      <a:pt x="1422083" y="2222"/>
                      <a:pt x="1473518" y="15557"/>
                    </a:cubicBezTo>
                    <a:cubicBezTo>
                      <a:pt x="1524953" y="28892"/>
                      <a:pt x="1570673" y="45402"/>
                      <a:pt x="1610678" y="65088"/>
                    </a:cubicBezTo>
                    <a:cubicBezTo>
                      <a:pt x="1650683" y="84773"/>
                      <a:pt x="1683068" y="105728"/>
                      <a:pt x="1707833" y="127952"/>
                    </a:cubicBezTo>
                    <a:cubicBezTo>
                      <a:pt x="1732598" y="150177"/>
                      <a:pt x="1744980" y="168910"/>
                      <a:pt x="1744980" y="184150"/>
                    </a:cubicBezTo>
                    <a:cubicBezTo>
                      <a:pt x="1744980" y="199390"/>
                      <a:pt x="1735455" y="208598"/>
                      <a:pt x="1716405" y="211772"/>
                    </a:cubicBezTo>
                    <a:cubicBezTo>
                      <a:pt x="1697355" y="214947"/>
                      <a:pt x="1673543" y="217805"/>
                      <a:pt x="1644968" y="220345"/>
                    </a:cubicBezTo>
                    <a:cubicBezTo>
                      <a:pt x="1616393" y="222885"/>
                      <a:pt x="1584960" y="227647"/>
                      <a:pt x="1550670" y="234632"/>
                    </a:cubicBezTo>
                    <a:cubicBezTo>
                      <a:pt x="1516380" y="241617"/>
                      <a:pt x="1483995" y="257175"/>
                      <a:pt x="1453515" y="281305"/>
                    </a:cubicBezTo>
                    <a:cubicBezTo>
                      <a:pt x="1433195" y="296545"/>
                      <a:pt x="1413828" y="313373"/>
                      <a:pt x="1395413" y="331787"/>
                    </a:cubicBezTo>
                    <a:cubicBezTo>
                      <a:pt x="1376997" y="350203"/>
                      <a:pt x="1358583" y="367983"/>
                      <a:pt x="1340168" y="385127"/>
                    </a:cubicBezTo>
                    <a:cubicBezTo>
                      <a:pt x="1321753" y="402272"/>
                      <a:pt x="1302703" y="418148"/>
                      <a:pt x="1283018" y="432753"/>
                    </a:cubicBezTo>
                    <a:cubicBezTo>
                      <a:pt x="1263333" y="447358"/>
                      <a:pt x="1242060" y="458470"/>
                      <a:pt x="1219200" y="466090"/>
                    </a:cubicBezTo>
                    <a:cubicBezTo>
                      <a:pt x="1207770" y="469900"/>
                      <a:pt x="1193800" y="473710"/>
                      <a:pt x="1177290" y="477520"/>
                    </a:cubicBezTo>
                    <a:cubicBezTo>
                      <a:pt x="1160780" y="481330"/>
                      <a:pt x="1143318" y="482282"/>
                      <a:pt x="1124903" y="480378"/>
                    </a:cubicBezTo>
                    <a:cubicBezTo>
                      <a:pt x="1106488" y="478473"/>
                      <a:pt x="1087438" y="472440"/>
                      <a:pt x="1067753" y="462280"/>
                    </a:cubicBezTo>
                    <a:cubicBezTo>
                      <a:pt x="1048068" y="452120"/>
                      <a:pt x="1029335" y="434975"/>
                      <a:pt x="1011555" y="410845"/>
                    </a:cubicBezTo>
                    <a:cubicBezTo>
                      <a:pt x="1000125" y="426085"/>
                      <a:pt x="990283" y="444183"/>
                      <a:pt x="982027" y="465138"/>
                    </a:cubicBezTo>
                    <a:cubicBezTo>
                      <a:pt x="973773" y="486092"/>
                      <a:pt x="966470" y="508635"/>
                      <a:pt x="960120" y="532765"/>
                    </a:cubicBezTo>
                    <a:cubicBezTo>
                      <a:pt x="953770" y="556895"/>
                      <a:pt x="948373" y="581978"/>
                      <a:pt x="943928" y="608012"/>
                    </a:cubicBezTo>
                    <a:cubicBezTo>
                      <a:pt x="939482" y="634048"/>
                      <a:pt x="935990" y="658495"/>
                      <a:pt x="933450" y="681355"/>
                    </a:cubicBezTo>
                    <a:cubicBezTo>
                      <a:pt x="930910" y="700405"/>
                      <a:pt x="929005" y="724218"/>
                      <a:pt x="927735" y="752793"/>
                    </a:cubicBezTo>
                    <a:cubicBezTo>
                      <a:pt x="926465" y="781368"/>
                      <a:pt x="926148" y="809625"/>
                      <a:pt x="926783" y="837565"/>
                    </a:cubicBezTo>
                    <a:cubicBezTo>
                      <a:pt x="927418" y="865505"/>
                      <a:pt x="929005" y="891222"/>
                      <a:pt x="931545" y="914717"/>
                    </a:cubicBezTo>
                    <a:cubicBezTo>
                      <a:pt x="934085" y="938212"/>
                      <a:pt x="937895" y="955040"/>
                      <a:pt x="942975" y="965200"/>
                    </a:cubicBezTo>
                    <a:cubicBezTo>
                      <a:pt x="949325" y="976630"/>
                      <a:pt x="952500" y="986155"/>
                      <a:pt x="952500" y="993775"/>
                    </a:cubicBezTo>
                    <a:cubicBezTo>
                      <a:pt x="952500" y="1000125"/>
                      <a:pt x="949325" y="1006158"/>
                      <a:pt x="942975" y="1011872"/>
                    </a:cubicBezTo>
                    <a:cubicBezTo>
                      <a:pt x="936625" y="1017588"/>
                      <a:pt x="924560" y="1020445"/>
                      <a:pt x="906780" y="1020445"/>
                    </a:cubicBezTo>
                    <a:cubicBezTo>
                      <a:pt x="886460" y="1020445"/>
                      <a:pt x="872808" y="1017588"/>
                      <a:pt x="865823" y="1011872"/>
                    </a:cubicBezTo>
                    <a:cubicBezTo>
                      <a:pt x="858838" y="1006158"/>
                      <a:pt x="855345" y="1000125"/>
                      <a:pt x="855345" y="993775"/>
                    </a:cubicBezTo>
                    <a:cubicBezTo>
                      <a:pt x="854075" y="986155"/>
                      <a:pt x="856615" y="977265"/>
                      <a:pt x="862965" y="967105"/>
                    </a:cubicBezTo>
                    <a:cubicBezTo>
                      <a:pt x="869315" y="954405"/>
                      <a:pt x="873443" y="939483"/>
                      <a:pt x="875348" y="922338"/>
                    </a:cubicBezTo>
                    <a:cubicBezTo>
                      <a:pt x="877253" y="905193"/>
                      <a:pt x="877888" y="886777"/>
                      <a:pt x="877253" y="867093"/>
                    </a:cubicBezTo>
                    <a:cubicBezTo>
                      <a:pt x="876618" y="847407"/>
                      <a:pt x="875665" y="827405"/>
                      <a:pt x="874395" y="807085"/>
                    </a:cubicBezTo>
                    <a:cubicBezTo>
                      <a:pt x="873125" y="786765"/>
                      <a:pt x="872490" y="767080"/>
                      <a:pt x="872490" y="748030"/>
                    </a:cubicBezTo>
                    <a:cubicBezTo>
                      <a:pt x="852170" y="707390"/>
                      <a:pt x="832485" y="673100"/>
                      <a:pt x="813435" y="645160"/>
                    </a:cubicBezTo>
                    <a:cubicBezTo>
                      <a:pt x="794385" y="617220"/>
                      <a:pt x="773430" y="590550"/>
                      <a:pt x="750570" y="565150"/>
                    </a:cubicBezTo>
                    <a:cubicBezTo>
                      <a:pt x="736600" y="595630"/>
                      <a:pt x="720408" y="618490"/>
                      <a:pt x="701993" y="633730"/>
                    </a:cubicBezTo>
                    <a:cubicBezTo>
                      <a:pt x="683578" y="648970"/>
                      <a:pt x="664845" y="659447"/>
                      <a:pt x="645795" y="665163"/>
                    </a:cubicBezTo>
                    <a:cubicBezTo>
                      <a:pt x="626745" y="670878"/>
                      <a:pt x="608648" y="673418"/>
                      <a:pt x="591503" y="672783"/>
                    </a:cubicBezTo>
                    <a:cubicBezTo>
                      <a:pt x="574358" y="672147"/>
                      <a:pt x="559435" y="670560"/>
                      <a:pt x="546735" y="668020"/>
                    </a:cubicBezTo>
                    <a:cubicBezTo>
                      <a:pt x="523875" y="664210"/>
                      <a:pt x="502285" y="656908"/>
                      <a:pt x="481965" y="646113"/>
                    </a:cubicBezTo>
                    <a:cubicBezTo>
                      <a:pt x="461645" y="635318"/>
                      <a:pt x="441325" y="623253"/>
                      <a:pt x="421005" y="609918"/>
                    </a:cubicBezTo>
                    <a:cubicBezTo>
                      <a:pt x="400685" y="596583"/>
                      <a:pt x="380048" y="582295"/>
                      <a:pt x="359093" y="567055"/>
                    </a:cubicBezTo>
                    <a:cubicBezTo>
                      <a:pt x="338138" y="551815"/>
                      <a:pt x="316865" y="538480"/>
                      <a:pt x="295275" y="527050"/>
                    </a:cubicBezTo>
                    <a:cubicBezTo>
                      <a:pt x="262255" y="508000"/>
                      <a:pt x="228282" y="497840"/>
                      <a:pt x="193358" y="496570"/>
                    </a:cubicBezTo>
                    <a:cubicBezTo>
                      <a:pt x="158433" y="495300"/>
                      <a:pt x="126683" y="496252"/>
                      <a:pt x="98108" y="499427"/>
                    </a:cubicBezTo>
                    <a:cubicBezTo>
                      <a:pt x="69533" y="502602"/>
                      <a:pt x="46038" y="503873"/>
                      <a:pt x="27623" y="503238"/>
                    </a:cubicBezTo>
                    <a:cubicBezTo>
                      <a:pt x="9208" y="502602"/>
                      <a:pt x="0" y="494030"/>
                      <a:pt x="0" y="477520"/>
                    </a:cubicBezTo>
                    <a:cubicBezTo>
                      <a:pt x="0" y="461010"/>
                      <a:pt x="10478" y="440055"/>
                      <a:pt x="31433" y="414655"/>
                    </a:cubicBezTo>
                    <a:cubicBezTo>
                      <a:pt x="52388" y="389255"/>
                      <a:pt x="80328" y="364173"/>
                      <a:pt x="115253" y="339408"/>
                    </a:cubicBezTo>
                    <a:cubicBezTo>
                      <a:pt x="150178" y="314642"/>
                      <a:pt x="191135" y="292418"/>
                      <a:pt x="238125" y="272733"/>
                    </a:cubicBezTo>
                    <a:cubicBezTo>
                      <a:pt x="285115" y="253048"/>
                      <a:pt x="334645" y="240665"/>
                      <a:pt x="386715" y="235585"/>
                    </a:cubicBezTo>
                    <a:cubicBezTo>
                      <a:pt x="466725" y="227965"/>
                      <a:pt x="533083" y="232093"/>
                      <a:pt x="585788" y="247967"/>
                    </a:cubicBezTo>
                    <a:cubicBezTo>
                      <a:pt x="638493" y="263842"/>
                      <a:pt x="679768" y="286385"/>
                      <a:pt x="709613" y="315595"/>
                    </a:cubicBezTo>
                    <a:cubicBezTo>
                      <a:pt x="739458" y="344805"/>
                      <a:pt x="758190" y="378460"/>
                      <a:pt x="765810" y="416560"/>
                    </a:cubicBezTo>
                    <a:cubicBezTo>
                      <a:pt x="773430" y="454660"/>
                      <a:pt x="772160" y="492760"/>
                      <a:pt x="762000" y="530860"/>
                    </a:cubicBezTo>
                    <a:cubicBezTo>
                      <a:pt x="802640" y="567690"/>
                      <a:pt x="842645" y="614680"/>
                      <a:pt x="882015" y="671830"/>
                    </a:cubicBezTo>
                    <a:cubicBezTo>
                      <a:pt x="888365" y="609600"/>
                      <a:pt x="904240" y="546735"/>
                      <a:pt x="929640" y="483235"/>
                    </a:cubicBezTo>
                    <a:cubicBezTo>
                      <a:pt x="939800" y="461645"/>
                      <a:pt x="949325" y="443230"/>
                      <a:pt x="958215" y="427990"/>
                    </a:cubicBezTo>
                    <a:cubicBezTo>
                      <a:pt x="967105" y="412750"/>
                      <a:pt x="977900" y="396240"/>
                      <a:pt x="990600" y="378460"/>
                    </a:cubicBezTo>
                    <a:cubicBezTo>
                      <a:pt x="970280" y="341630"/>
                      <a:pt x="959802" y="302260"/>
                      <a:pt x="959168" y="260350"/>
                    </a:cubicBezTo>
                    <a:cubicBezTo>
                      <a:pt x="958533" y="218440"/>
                      <a:pt x="970598" y="179070"/>
                      <a:pt x="995363" y="142240"/>
                    </a:cubicBezTo>
                    <a:cubicBezTo>
                      <a:pt x="1020128" y="105410"/>
                      <a:pt x="1058545" y="73977"/>
                      <a:pt x="1110615" y="47943"/>
                    </a:cubicBezTo>
                    <a:cubicBezTo>
                      <a:pt x="1162685" y="21908"/>
                      <a:pt x="1231265" y="6350"/>
                      <a:pt x="1316355" y="1270"/>
                    </a:cubicBezTo>
                    <a:close/>
                    <a:moveTo>
                      <a:pt x="748665" y="525145"/>
                    </a:moveTo>
                    <a:cubicBezTo>
                      <a:pt x="677545" y="464185"/>
                      <a:pt x="602615" y="424815"/>
                      <a:pt x="523875" y="407035"/>
                    </a:cubicBezTo>
                    <a:cubicBezTo>
                      <a:pt x="445135" y="389255"/>
                      <a:pt x="363855" y="391160"/>
                      <a:pt x="280035" y="412750"/>
                    </a:cubicBezTo>
                    <a:cubicBezTo>
                      <a:pt x="277495" y="412750"/>
                      <a:pt x="276860" y="413068"/>
                      <a:pt x="278130" y="413703"/>
                    </a:cubicBezTo>
                    <a:cubicBezTo>
                      <a:pt x="279400" y="414338"/>
                      <a:pt x="281305" y="414655"/>
                      <a:pt x="283845" y="414655"/>
                    </a:cubicBezTo>
                    <a:cubicBezTo>
                      <a:pt x="320675" y="410845"/>
                      <a:pt x="358140" y="409258"/>
                      <a:pt x="396240" y="409893"/>
                    </a:cubicBezTo>
                    <a:cubicBezTo>
                      <a:pt x="434340" y="410528"/>
                      <a:pt x="472758" y="416243"/>
                      <a:pt x="511493" y="427038"/>
                    </a:cubicBezTo>
                    <a:cubicBezTo>
                      <a:pt x="550228" y="437833"/>
                      <a:pt x="588645" y="453708"/>
                      <a:pt x="626745" y="474663"/>
                    </a:cubicBezTo>
                    <a:cubicBezTo>
                      <a:pt x="664845" y="495618"/>
                      <a:pt x="702310" y="523875"/>
                      <a:pt x="739140" y="559435"/>
                    </a:cubicBezTo>
                    <a:close/>
                    <a:moveTo>
                      <a:pt x="1447800" y="163195"/>
                    </a:moveTo>
                    <a:cubicBezTo>
                      <a:pt x="1450340" y="163195"/>
                      <a:pt x="1452245" y="162878"/>
                      <a:pt x="1453515" y="162243"/>
                    </a:cubicBezTo>
                    <a:cubicBezTo>
                      <a:pt x="1454785" y="161608"/>
                      <a:pt x="1453515" y="161290"/>
                      <a:pt x="1449705" y="161290"/>
                    </a:cubicBezTo>
                    <a:cubicBezTo>
                      <a:pt x="1356995" y="152400"/>
                      <a:pt x="1273175" y="166688"/>
                      <a:pt x="1198245" y="204152"/>
                    </a:cubicBezTo>
                    <a:cubicBezTo>
                      <a:pt x="1123315" y="241617"/>
                      <a:pt x="1057275" y="296545"/>
                      <a:pt x="1000125" y="368935"/>
                    </a:cubicBezTo>
                    <a:lnTo>
                      <a:pt x="1019175" y="401320"/>
                    </a:lnTo>
                    <a:cubicBezTo>
                      <a:pt x="1053465" y="354330"/>
                      <a:pt x="1088708" y="315595"/>
                      <a:pt x="1124903" y="285115"/>
                    </a:cubicBezTo>
                    <a:cubicBezTo>
                      <a:pt x="1161098" y="254635"/>
                      <a:pt x="1197928" y="230505"/>
                      <a:pt x="1235393" y="212725"/>
                    </a:cubicBezTo>
                    <a:cubicBezTo>
                      <a:pt x="1272858" y="194945"/>
                      <a:pt x="1309370" y="182563"/>
                      <a:pt x="1344930" y="175578"/>
                    </a:cubicBezTo>
                    <a:cubicBezTo>
                      <a:pt x="1380490" y="168593"/>
                      <a:pt x="1414780" y="164465"/>
                      <a:pt x="1447800" y="163195"/>
                    </a:cubicBezTo>
                    <a:close/>
                    <a:moveTo>
                      <a:pt x="453390" y="1136650"/>
                    </a:moveTo>
                    <a:cubicBezTo>
                      <a:pt x="443230" y="1127760"/>
                      <a:pt x="446405" y="1117283"/>
                      <a:pt x="462915" y="1105218"/>
                    </a:cubicBezTo>
                    <a:cubicBezTo>
                      <a:pt x="479425" y="1093153"/>
                      <a:pt x="503555" y="1080770"/>
                      <a:pt x="535305" y="1068070"/>
                    </a:cubicBezTo>
                    <a:cubicBezTo>
                      <a:pt x="567055" y="1055370"/>
                      <a:pt x="602933" y="1042353"/>
                      <a:pt x="642938" y="1029018"/>
                    </a:cubicBezTo>
                    <a:cubicBezTo>
                      <a:pt x="682943" y="1015683"/>
                      <a:pt x="721360" y="1003935"/>
                      <a:pt x="758190" y="993775"/>
                    </a:cubicBezTo>
                    <a:cubicBezTo>
                      <a:pt x="774700" y="988695"/>
                      <a:pt x="787718" y="989013"/>
                      <a:pt x="797243" y="994727"/>
                    </a:cubicBezTo>
                    <a:cubicBezTo>
                      <a:pt x="806768" y="1000443"/>
                      <a:pt x="815658" y="1007745"/>
                      <a:pt x="823913" y="1016635"/>
                    </a:cubicBezTo>
                    <a:cubicBezTo>
                      <a:pt x="832168" y="1025525"/>
                      <a:pt x="842328" y="1034097"/>
                      <a:pt x="854393" y="1042353"/>
                    </a:cubicBezTo>
                    <a:cubicBezTo>
                      <a:pt x="866458" y="1050608"/>
                      <a:pt x="883920" y="1054735"/>
                      <a:pt x="906780" y="1054735"/>
                    </a:cubicBezTo>
                    <a:cubicBezTo>
                      <a:pt x="929640" y="1054735"/>
                      <a:pt x="947103" y="1050608"/>
                      <a:pt x="959168" y="1042353"/>
                    </a:cubicBezTo>
                    <a:cubicBezTo>
                      <a:pt x="971233" y="1034098"/>
                      <a:pt x="981710" y="1025843"/>
                      <a:pt x="990600" y="1017588"/>
                    </a:cubicBezTo>
                    <a:cubicBezTo>
                      <a:pt x="999490" y="1009333"/>
                      <a:pt x="1008380" y="1002348"/>
                      <a:pt x="1017270" y="996633"/>
                    </a:cubicBezTo>
                    <a:cubicBezTo>
                      <a:pt x="1026160" y="990918"/>
                      <a:pt x="1038860" y="989965"/>
                      <a:pt x="1055370" y="993775"/>
                    </a:cubicBezTo>
                    <a:cubicBezTo>
                      <a:pt x="1092200" y="1003935"/>
                      <a:pt x="1130935" y="1016000"/>
                      <a:pt x="1171575" y="1029970"/>
                    </a:cubicBezTo>
                    <a:cubicBezTo>
                      <a:pt x="1212215" y="1043940"/>
                      <a:pt x="1248728" y="1057593"/>
                      <a:pt x="1281113" y="1070928"/>
                    </a:cubicBezTo>
                    <a:cubicBezTo>
                      <a:pt x="1313498" y="1084263"/>
                      <a:pt x="1337945" y="1096963"/>
                      <a:pt x="1354455" y="1109028"/>
                    </a:cubicBezTo>
                    <a:cubicBezTo>
                      <a:pt x="1370965" y="1121093"/>
                      <a:pt x="1372870" y="1130300"/>
                      <a:pt x="1360170" y="1136650"/>
                    </a:cubicBezTo>
                    <a:cubicBezTo>
                      <a:pt x="1329690" y="1153160"/>
                      <a:pt x="1288733" y="1166813"/>
                      <a:pt x="1237298" y="1177608"/>
                    </a:cubicBezTo>
                    <a:cubicBezTo>
                      <a:pt x="1185862" y="1188403"/>
                      <a:pt x="1129983" y="1196340"/>
                      <a:pt x="1069658" y="1201420"/>
                    </a:cubicBezTo>
                    <a:cubicBezTo>
                      <a:pt x="1009333" y="1206500"/>
                      <a:pt x="947103" y="1209040"/>
                      <a:pt x="882968" y="1209040"/>
                    </a:cubicBezTo>
                    <a:cubicBezTo>
                      <a:pt x="818832" y="1209040"/>
                      <a:pt x="758190" y="1206183"/>
                      <a:pt x="701040" y="1200468"/>
                    </a:cubicBezTo>
                    <a:cubicBezTo>
                      <a:pt x="643890" y="1194753"/>
                      <a:pt x="593090" y="1186498"/>
                      <a:pt x="548640" y="1175703"/>
                    </a:cubicBezTo>
                    <a:cubicBezTo>
                      <a:pt x="504190" y="1164908"/>
                      <a:pt x="472440" y="1151890"/>
                      <a:pt x="453390" y="1136650"/>
                    </a:cubicBezTo>
                    <a:close/>
                  </a:path>
                </a:pathLst>
              </a:custGeom>
              <a:solidFill>
                <a:srgbClr val="338727"/>
              </a:solid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15" name="图形 2">
                <a:extLst>
                  <a:ext uri="{FF2B5EF4-FFF2-40B4-BE49-F238E27FC236}">
                    <a16:creationId xmlns:a16="http://schemas.microsoft.com/office/drawing/2014/main" id="{340BA7E0-53C6-0D50-1B52-A18EFF6514D8}"/>
                  </a:ext>
                </a:extLst>
              </p:cNvPr>
              <p:cNvSpPr/>
              <p:nvPr/>
            </p:nvSpPr>
            <p:spPr>
              <a:xfrm>
                <a:off x="2261722" y="4718819"/>
                <a:ext cx="493599" cy="346708"/>
              </a:xfrm>
              <a:custGeom>
                <a:avLst/>
                <a:gdLst>
                  <a:gd name="connsiteX0" fmla="*/ 1316355 w 1744979"/>
                  <a:gd name="connsiteY0" fmla="*/ 1270 h 1209039"/>
                  <a:gd name="connsiteX1" fmla="*/ 1473518 w 1744979"/>
                  <a:gd name="connsiteY1" fmla="*/ 15557 h 1209039"/>
                  <a:gd name="connsiteX2" fmla="*/ 1610678 w 1744979"/>
                  <a:gd name="connsiteY2" fmla="*/ 65088 h 1209039"/>
                  <a:gd name="connsiteX3" fmla="*/ 1707833 w 1744979"/>
                  <a:gd name="connsiteY3" fmla="*/ 127952 h 1209039"/>
                  <a:gd name="connsiteX4" fmla="*/ 1744980 w 1744979"/>
                  <a:gd name="connsiteY4" fmla="*/ 184150 h 1209039"/>
                  <a:gd name="connsiteX5" fmla="*/ 1716405 w 1744979"/>
                  <a:gd name="connsiteY5" fmla="*/ 211772 h 1209039"/>
                  <a:gd name="connsiteX6" fmla="*/ 1644968 w 1744979"/>
                  <a:gd name="connsiteY6" fmla="*/ 220345 h 1209039"/>
                  <a:gd name="connsiteX7" fmla="*/ 1550670 w 1744979"/>
                  <a:gd name="connsiteY7" fmla="*/ 234632 h 1209039"/>
                  <a:gd name="connsiteX8" fmla="*/ 1453515 w 1744979"/>
                  <a:gd name="connsiteY8" fmla="*/ 281305 h 1209039"/>
                  <a:gd name="connsiteX9" fmla="*/ 1395413 w 1744979"/>
                  <a:gd name="connsiteY9" fmla="*/ 331787 h 1209039"/>
                  <a:gd name="connsiteX10" fmla="*/ 1340168 w 1744979"/>
                  <a:gd name="connsiteY10" fmla="*/ 385127 h 1209039"/>
                  <a:gd name="connsiteX11" fmla="*/ 1283018 w 1744979"/>
                  <a:gd name="connsiteY11" fmla="*/ 432753 h 1209039"/>
                  <a:gd name="connsiteX12" fmla="*/ 1219200 w 1744979"/>
                  <a:gd name="connsiteY12" fmla="*/ 466090 h 1209039"/>
                  <a:gd name="connsiteX13" fmla="*/ 1177290 w 1744979"/>
                  <a:gd name="connsiteY13" fmla="*/ 477520 h 1209039"/>
                  <a:gd name="connsiteX14" fmla="*/ 1124903 w 1744979"/>
                  <a:gd name="connsiteY14" fmla="*/ 480378 h 1209039"/>
                  <a:gd name="connsiteX15" fmla="*/ 1067753 w 1744979"/>
                  <a:gd name="connsiteY15" fmla="*/ 462280 h 1209039"/>
                  <a:gd name="connsiteX16" fmla="*/ 1011555 w 1744979"/>
                  <a:gd name="connsiteY16" fmla="*/ 410845 h 1209039"/>
                  <a:gd name="connsiteX17" fmla="*/ 982027 w 1744979"/>
                  <a:gd name="connsiteY17" fmla="*/ 465138 h 1209039"/>
                  <a:gd name="connsiteX18" fmla="*/ 960120 w 1744979"/>
                  <a:gd name="connsiteY18" fmla="*/ 532765 h 1209039"/>
                  <a:gd name="connsiteX19" fmla="*/ 943928 w 1744979"/>
                  <a:gd name="connsiteY19" fmla="*/ 608012 h 1209039"/>
                  <a:gd name="connsiteX20" fmla="*/ 933450 w 1744979"/>
                  <a:gd name="connsiteY20" fmla="*/ 681355 h 1209039"/>
                  <a:gd name="connsiteX21" fmla="*/ 927735 w 1744979"/>
                  <a:gd name="connsiteY21" fmla="*/ 752793 h 1209039"/>
                  <a:gd name="connsiteX22" fmla="*/ 926783 w 1744979"/>
                  <a:gd name="connsiteY22" fmla="*/ 837565 h 1209039"/>
                  <a:gd name="connsiteX23" fmla="*/ 931545 w 1744979"/>
                  <a:gd name="connsiteY23" fmla="*/ 914717 h 1209039"/>
                  <a:gd name="connsiteX24" fmla="*/ 942975 w 1744979"/>
                  <a:gd name="connsiteY24" fmla="*/ 965200 h 1209039"/>
                  <a:gd name="connsiteX25" fmla="*/ 952500 w 1744979"/>
                  <a:gd name="connsiteY25" fmla="*/ 993775 h 1209039"/>
                  <a:gd name="connsiteX26" fmla="*/ 942975 w 1744979"/>
                  <a:gd name="connsiteY26" fmla="*/ 1011872 h 1209039"/>
                  <a:gd name="connsiteX27" fmla="*/ 906780 w 1744979"/>
                  <a:gd name="connsiteY27" fmla="*/ 1020445 h 1209039"/>
                  <a:gd name="connsiteX28" fmla="*/ 865823 w 1744979"/>
                  <a:gd name="connsiteY28" fmla="*/ 1011872 h 1209039"/>
                  <a:gd name="connsiteX29" fmla="*/ 855345 w 1744979"/>
                  <a:gd name="connsiteY29" fmla="*/ 993775 h 1209039"/>
                  <a:gd name="connsiteX30" fmla="*/ 862965 w 1744979"/>
                  <a:gd name="connsiteY30" fmla="*/ 967105 h 1209039"/>
                  <a:gd name="connsiteX31" fmla="*/ 875348 w 1744979"/>
                  <a:gd name="connsiteY31" fmla="*/ 922338 h 1209039"/>
                  <a:gd name="connsiteX32" fmla="*/ 877253 w 1744979"/>
                  <a:gd name="connsiteY32" fmla="*/ 867093 h 1209039"/>
                  <a:gd name="connsiteX33" fmla="*/ 874395 w 1744979"/>
                  <a:gd name="connsiteY33" fmla="*/ 807085 h 1209039"/>
                  <a:gd name="connsiteX34" fmla="*/ 872490 w 1744979"/>
                  <a:gd name="connsiteY34" fmla="*/ 748030 h 1209039"/>
                  <a:gd name="connsiteX35" fmla="*/ 813435 w 1744979"/>
                  <a:gd name="connsiteY35" fmla="*/ 645160 h 1209039"/>
                  <a:gd name="connsiteX36" fmla="*/ 750570 w 1744979"/>
                  <a:gd name="connsiteY36" fmla="*/ 565150 h 1209039"/>
                  <a:gd name="connsiteX37" fmla="*/ 701993 w 1744979"/>
                  <a:gd name="connsiteY37" fmla="*/ 633730 h 1209039"/>
                  <a:gd name="connsiteX38" fmla="*/ 645795 w 1744979"/>
                  <a:gd name="connsiteY38" fmla="*/ 665163 h 1209039"/>
                  <a:gd name="connsiteX39" fmla="*/ 591503 w 1744979"/>
                  <a:gd name="connsiteY39" fmla="*/ 672783 h 1209039"/>
                  <a:gd name="connsiteX40" fmla="*/ 546735 w 1744979"/>
                  <a:gd name="connsiteY40" fmla="*/ 668020 h 1209039"/>
                  <a:gd name="connsiteX41" fmla="*/ 481965 w 1744979"/>
                  <a:gd name="connsiteY41" fmla="*/ 646113 h 1209039"/>
                  <a:gd name="connsiteX42" fmla="*/ 421005 w 1744979"/>
                  <a:gd name="connsiteY42" fmla="*/ 609918 h 1209039"/>
                  <a:gd name="connsiteX43" fmla="*/ 359093 w 1744979"/>
                  <a:gd name="connsiteY43" fmla="*/ 567055 h 1209039"/>
                  <a:gd name="connsiteX44" fmla="*/ 295275 w 1744979"/>
                  <a:gd name="connsiteY44" fmla="*/ 527050 h 1209039"/>
                  <a:gd name="connsiteX45" fmla="*/ 193358 w 1744979"/>
                  <a:gd name="connsiteY45" fmla="*/ 496570 h 1209039"/>
                  <a:gd name="connsiteX46" fmla="*/ 98108 w 1744979"/>
                  <a:gd name="connsiteY46" fmla="*/ 499427 h 1209039"/>
                  <a:gd name="connsiteX47" fmla="*/ 27623 w 1744979"/>
                  <a:gd name="connsiteY47" fmla="*/ 503238 h 1209039"/>
                  <a:gd name="connsiteX48" fmla="*/ 0 w 1744979"/>
                  <a:gd name="connsiteY48" fmla="*/ 477520 h 1209039"/>
                  <a:gd name="connsiteX49" fmla="*/ 31433 w 1744979"/>
                  <a:gd name="connsiteY49" fmla="*/ 414655 h 1209039"/>
                  <a:gd name="connsiteX50" fmla="*/ 115253 w 1744979"/>
                  <a:gd name="connsiteY50" fmla="*/ 339408 h 1209039"/>
                  <a:gd name="connsiteX51" fmla="*/ 238125 w 1744979"/>
                  <a:gd name="connsiteY51" fmla="*/ 272733 h 1209039"/>
                  <a:gd name="connsiteX52" fmla="*/ 386715 w 1744979"/>
                  <a:gd name="connsiteY52" fmla="*/ 235585 h 1209039"/>
                  <a:gd name="connsiteX53" fmla="*/ 585788 w 1744979"/>
                  <a:gd name="connsiteY53" fmla="*/ 247967 h 1209039"/>
                  <a:gd name="connsiteX54" fmla="*/ 709613 w 1744979"/>
                  <a:gd name="connsiteY54" fmla="*/ 315595 h 1209039"/>
                  <a:gd name="connsiteX55" fmla="*/ 765810 w 1744979"/>
                  <a:gd name="connsiteY55" fmla="*/ 416560 h 1209039"/>
                  <a:gd name="connsiteX56" fmla="*/ 762000 w 1744979"/>
                  <a:gd name="connsiteY56" fmla="*/ 530860 h 1209039"/>
                  <a:gd name="connsiteX57" fmla="*/ 882015 w 1744979"/>
                  <a:gd name="connsiteY57" fmla="*/ 671830 h 1209039"/>
                  <a:gd name="connsiteX58" fmla="*/ 929640 w 1744979"/>
                  <a:gd name="connsiteY58" fmla="*/ 483235 h 1209039"/>
                  <a:gd name="connsiteX59" fmla="*/ 958215 w 1744979"/>
                  <a:gd name="connsiteY59" fmla="*/ 427990 h 1209039"/>
                  <a:gd name="connsiteX60" fmla="*/ 990600 w 1744979"/>
                  <a:gd name="connsiteY60" fmla="*/ 378460 h 1209039"/>
                  <a:gd name="connsiteX61" fmla="*/ 959168 w 1744979"/>
                  <a:gd name="connsiteY61" fmla="*/ 260350 h 1209039"/>
                  <a:gd name="connsiteX62" fmla="*/ 995363 w 1744979"/>
                  <a:gd name="connsiteY62" fmla="*/ 142240 h 1209039"/>
                  <a:gd name="connsiteX63" fmla="*/ 1110615 w 1744979"/>
                  <a:gd name="connsiteY63" fmla="*/ 47943 h 1209039"/>
                  <a:gd name="connsiteX64" fmla="*/ 1316355 w 1744979"/>
                  <a:gd name="connsiteY64" fmla="*/ 1270 h 1209039"/>
                  <a:gd name="connsiteX65" fmla="*/ 748665 w 1744979"/>
                  <a:gd name="connsiteY65" fmla="*/ 525145 h 1209039"/>
                  <a:gd name="connsiteX66" fmla="*/ 523875 w 1744979"/>
                  <a:gd name="connsiteY66" fmla="*/ 407035 h 1209039"/>
                  <a:gd name="connsiteX67" fmla="*/ 280035 w 1744979"/>
                  <a:gd name="connsiteY67" fmla="*/ 412750 h 1209039"/>
                  <a:gd name="connsiteX68" fmla="*/ 278130 w 1744979"/>
                  <a:gd name="connsiteY68" fmla="*/ 413703 h 1209039"/>
                  <a:gd name="connsiteX69" fmla="*/ 283845 w 1744979"/>
                  <a:gd name="connsiteY69" fmla="*/ 414655 h 1209039"/>
                  <a:gd name="connsiteX70" fmla="*/ 396240 w 1744979"/>
                  <a:gd name="connsiteY70" fmla="*/ 409893 h 1209039"/>
                  <a:gd name="connsiteX71" fmla="*/ 511493 w 1744979"/>
                  <a:gd name="connsiteY71" fmla="*/ 427038 h 1209039"/>
                  <a:gd name="connsiteX72" fmla="*/ 626745 w 1744979"/>
                  <a:gd name="connsiteY72" fmla="*/ 474663 h 1209039"/>
                  <a:gd name="connsiteX73" fmla="*/ 739140 w 1744979"/>
                  <a:gd name="connsiteY73" fmla="*/ 559435 h 1209039"/>
                  <a:gd name="connsiteX74" fmla="*/ 1447800 w 1744979"/>
                  <a:gd name="connsiteY74" fmla="*/ 163195 h 1209039"/>
                  <a:gd name="connsiteX75" fmla="*/ 1453515 w 1744979"/>
                  <a:gd name="connsiteY75" fmla="*/ 162243 h 1209039"/>
                  <a:gd name="connsiteX76" fmla="*/ 1449705 w 1744979"/>
                  <a:gd name="connsiteY76" fmla="*/ 161290 h 1209039"/>
                  <a:gd name="connsiteX77" fmla="*/ 1198245 w 1744979"/>
                  <a:gd name="connsiteY77" fmla="*/ 204152 h 1209039"/>
                  <a:gd name="connsiteX78" fmla="*/ 1000125 w 1744979"/>
                  <a:gd name="connsiteY78" fmla="*/ 368935 h 1209039"/>
                  <a:gd name="connsiteX79" fmla="*/ 1019175 w 1744979"/>
                  <a:gd name="connsiteY79" fmla="*/ 401320 h 1209039"/>
                  <a:gd name="connsiteX80" fmla="*/ 1124903 w 1744979"/>
                  <a:gd name="connsiteY80" fmla="*/ 285115 h 1209039"/>
                  <a:gd name="connsiteX81" fmla="*/ 1235393 w 1744979"/>
                  <a:gd name="connsiteY81" fmla="*/ 212725 h 1209039"/>
                  <a:gd name="connsiteX82" fmla="*/ 1344930 w 1744979"/>
                  <a:gd name="connsiteY82" fmla="*/ 175578 h 1209039"/>
                  <a:gd name="connsiteX83" fmla="*/ 1447800 w 1744979"/>
                  <a:gd name="connsiteY83" fmla="*/ 163195 h 1209039"/>
                  <a:gd name="connsiteX84" fmla="*/ 453390 w 1744979"/>
                  <a:gd name="connsiteY84" fmla="*/ 1136650 h 1209039"/>
                  <a:gd name="connsiteX85" fmla="*/ 462915 w 1744979"/>
                  <a:gd name="connsiteY85" fmla="*/ 1105218 h 1209039"/>
                  <a:gd name="connsiteX86" fmla="*/ 535305 w 1744979"/>
                  <a:gd name="connsiteY86" fmla="*/ 1068070 h 1209039"/>
                  <a:gd name="connsiteX87" fmla="*/ 642938 w 1744979"/>
                  <a:gd name="connsiteY87" fmla="*/ 1029018 h 1209039"/>
                  <a:gd name="connsiteX88" fmla="*/ 758190 w 1744979"/>
                  <a:gd name="connsiteY88" fmla="*/ 993775 h 1209039"/>
                  <a:gd name="connsiteX89" fmla="*/ 797243 w 1744979"/>
                  <a:gd name="connsiteY89" fmla="*/ 994727 h 1209039"/>
                  <a:gd name="connsiteX90" fmla="*/ 823913 w 1744979"/>
                  <a:gd name="connsiteY90" fmla="*/ 1016635 h 1209039"/>
                  <a:gd name="connsiteX91" fmla="*/ 854393 w 1744979"/>
                  <a:gd name="connsiteY91" fmla="*/ 1042353 h 1209039"/>
                  <a:gd name="connsiteX92" fmla="*/ 906780 w 1744979"/>
                  <a:gd name="connsiteY92" fmla="*/ 1054735 h 1209039"/>
                  <a:gd name="connsiteX93" fmla="*/ 959168 w 1744979"/>
                  <a:gd name="connsiteY93" fmla="*/ 1042353 h 1209039"/>
                  <a:gd name="connsiteX94" fmla="*/ 990600 w 1744979"/>
                  <a:gd name="connsiteY94" fmla="*/ 1017588 h 1209039"/>
                  <a:gd name="connsiteX95" fmla="*/ 1017270 w 1744979"/>
                  <a:gd name="connsiteY95" fmla="*/ 996633 h 1209039"/>
                  <a:gd name="connsiteX96" fmla="*/ 1055370 w 1744979"/>
                  <a:gd name="connsiteY96" fmla="*/ 993775 h 1209039"/>
                  <a:gd name="connsiteX97" fmla="*/ 1171575 w 1744979"/>
                  <a:gd name="connsiteY97" fmla="*/ 1029970 h 1209039"/>
                  <a:gd name="connsiteX98" fmla="*/ 1281113 w 1744979"/>
                  <a:gd name="connsiteY98" fmla="*/ 1070928 h 1209039"/>
                  <a:gd name="connsiteX99" fmla="*/ 1354455 w 1744979"/>
                  <a:gd name="connsiteY99" fmla="*/ 1109028 h 1209039"/>
                  <a:gd name="connsiteX100" fmla="*/ 1360170 w 1744979"/>
                  <a:gd name="connsiteY100" fmla="*/ 1136650 h 1209039"/>
                  <a:gd name="connsiteX101" fmla="*/ 1237298 w 1744979"/>
                  <a:gd name="connsiteY101" fmla="*/ 1177608 h 1209039"/>
                  <a:gd name="connsiteX102" fmla="*/ 1069658 w 1744979"/>
                  <a:gd name="connsiteY102" fmla="*/ 1201420 h 1209039"/>
                  <a:gd name="connsiteX103" fmla="*/ 882968 w 1744979"/>
                  <a:gd name="connsiteY103" fmla="*/ 1209040 h 1209039"/>
                  <a:gd name="connsiteX104" fmla="*/ 701040 w 1744979"/>
                  <a:gd name="connsiteY104" fmla="*/ 1200468 h 1209039"/>
                  <a:gd name="connsiteX105" fmla="*/ 548640 w 1744979"/>
                  <a:gd name="connsiteY105" fmla="*/ 1175703 h 1209039"/>
                  <a:gd name="connsiteX106" fmla="*/ 453390 w 1744979"/>
                  <a:gd name="connsiteY106" fmla="*/ 1136650 h 120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744979" h="1209039">
                    <a:moveTo>
                      <a:pt x="1316355" y="1270"/>
                    </a:moveTo>
                    <a:cubicBezTo>
                      <a:pt x="1369695" y="-2540"/>
                      <a:pt x="1422083" y="2222"/>
                      <a:pt x="1473518" y="15557"/>
                    </a:cubicBezTo>
                    <a:cubicBezTo>
                      <a:pt x="1524953" y="28892"/>
                      <a:pt x="1570673" y="45402"/>
                      <a:pt x="1610678" y="65088"/>
                    </a:cubicBezTo>
                    <a:cubicBezTo>
                      <a:pt x="1650683" y="84773"/>
                      <a:pt x="1683068" y="105728"/>
                      <a:pt x="1707833" y="127952"/>
                    </a:cubicBezTo>
                    <a:cubicBezTo>
                      <a:pt x="1732598" y="150177"/>
                      <a:pt x="1744980" y="168910"/>
                      <a:pt x="1744980" y="184150"/>
                    </a:cubicBezTo>
                    <a:cubicBezTo>
                      <a:pt x="1744980" y="199390"/>
                      <a:pt x="1735455" y="208598"/>
                      <a:pt x="1716405" y="211772"/>
                    </a:cubicBezTo>
                    <a:cubicBezTo>
                      <a:pt x="1697355" y="214947"/>
                      <a:pt x="1673543" y="217805"/>
                      <a:pt x="1644968" y="220345"/>
                    </a:cubicBezTo>
                    <a:cubicBezTo>
                      <a:pt x="1616393" y="222885"/>
                      <a:pt x="1584960" y="227647"/>
                      <a:pt x="1550670" y="234632"/>
                    </a:cubicBezTo>
                    <a:cubicBezTo>
                      <a:pt x="1516380" y="241617"/>
                      <a:pt x="1483995" y="257175"/>
                      <a:pt x="1453515" y="281305"/>
                    </a:cubicBezTo>
                    <a:cubicBezTo>
                      <a:pt x="1433195" y="296545"/>
                      <a:pt x="1413828" y="313373"/>
                      <a:pt x="1395413" y="331787"/>
                    </a:cubicBezTo>
                    <a:cubicBezTo>
                      <a:pt x="1376997" y="350203"/>
                      <a:pt x="1358583" y="367983"/>
                      <a:pt x="1340168" y="385127"/>
                    </a:cubicBezTo>
                    <a:cubicBezTo>
                      <a:pt x="1321753" y="402272"/>
                      <a:pt x="1302703" y="418148"/>
                      <a:pt x="1283018" y="432753"/>
                    </a:cubicBezTo>
                    <a:cubicBezTo>
                      <a:pt x="1263333" y="447358"/>
                      <a:pt x="1242060" y="458470"/>
                      <a:pt x="1219200" y="466090"/>
                    </a:cubicBezTo>
                    <a:cubicBezTo>
                      <a:pt x="1207770" y="469900"/>
                      <a:pt x="1193800" y="473710"/>
                      <a:pt x="1177290" y="477520"/>
                    </a:cubicBezTo>
                    <a:cubicBezTo>
                      <a:pt x="1160780" y="481330"/>
                      <a:pt x="1143318" y="482282"/>
                      <a:pt x="1124903" y="480378"/>
                    </a:cubicBezTo>
                    <a:cubicBezTo>
                      <a:pt x="1106488" y="478473"/>
                      <a:pt x="1087438" y="472440"/>
                      <a:pt x="1067753" y="462280"/>
                    </a:cubicBezTo>
                    <a:cubicBezTo>
                      <a:pt x="1048068" y="452120"/>
                      <a:pt x="1029335" y="434975"/>
                      <a:pt x="1011555" y="410845"/>
                    </a:cubicBezTo>
                    <a:cubicBezTo>
                      <a:pt x="1000125" y="426085"/>
                      <a:pt x="990283" y="444183"/>
                      <a:pt x="982027" y="465138"/>
                    </a:cubicBezTo>
                    <a:cubicBezTo>
                      <a:pt x="973773" y="486092"/>
                      <a:pt x="966470" y="508635"/>
                      <a:pt x="960120" y="532765"/>
                    </a:cubicBezTo>
                    <a:cubicBezTo>
                      <a:pt x="953770" y="556895"/>
                      <a:pt x="948373" y="581978"/>
                      <a:pt x="943928" y="608012"/>
                    </a:cubicBezTo>
                    <a:cubicBezTo>
                      <a:pt x="939482" y="634048"/>
                      <a:pt x="935990" y="658495"/>
                      <a:pt x="933450" y="681355"/>
                    </a:cubicBezTo>
                    <a:cubicBezTo>
                      <a:pt x="930910" y="700405"/>
                      <a:pt x="929005" y="724218"/>
                      <a:pt x="927735" y="752793"/>
                    </a:cubicBezTo>
                    <a:cubicBezTo>
                      <a:pt x="926465" y="781368"/>
                      <a:pt x="926148" y="809625"/>
                      <a:pt x="926783" y="837565"/>
                    </a:cubicBezTo>
                    <a:cubicBezTo>
                      <a:pt x="927418" y="865505"/>
                      <a:pt x="929005" y="891222"/>
                      <a:pt x="931545" y="914717"/>
                    </a:cubicBezTo>
                    <a:cubicBezTo>
                      <a:pt x="934085" y="938212"/>
                      <a:pt x="937895" y="955040"/>
                      <a:pt x="942975" y="965200"/>
                    </a:cubicBezTo>
                    <a:cubicBezTo>
                      <a:pt x="949325" y="976630"/>
                      <a:pt x="952500" y="986155"/>
                      <a:pt x="952500" y="993775"/>
                    </a:cubicBezTo>
                    <a:cubicBezTo>
                      <a:pt x="952500" y="1000125"/>
                      <a:pt x="949325" y="1006158"/>
                      <a:pt x="942975" y="1011872"/>
                    </a:cubicBezTo>
                    <a:cubicBezTo>
                      <a:pt x="936625" y="1017588"/>
                      <a:pt x="924560" y="1020445"/>
                      <a:pt x="906780" y="1020445"/>
                    </a:cubicBezTo>
                    <a:cubicBezTo>
                      <a:pt x="886460" y="1020445"/>
                      <a:pt x="872808" y="1017588"/>
                      <a:pt x="865823" y="1011872"/>
                    </a:cubicBezTo>
                    <a:cubicBezTo>
                      <a:pt x="858838" y="1006158"/>
                      <a:pt x="855345" y="1000125"/>
                      <a:pt x="855345" y="993775"/>
                    </a:cubicBezTo>
                    <a:cubicBezTo>
                      <a:pt x="854075" y="986155"/>
                      <a:pt x="856615" y="977265"/>
                      <a:pt x="862965" y="967105"/>
                    </a:cubicBezTo>
                    <a:cubicBezTo>
                      <a:pt x="869315" y="954405"/>
                      <a:pt x="873443" y="939483"/>
                      <a:pt x="875348" y="922338"/>
                    </a:cubicBezTo>
                    <a:cubicBezTo>
                      <a:pt x="877253" y="905193"/>
                      <a:pt x="877888" y="886777"/>
                      <a:pt x="877253" y="867093"/>
                    </a:cubicBezTo>
                    <a:cubicBezTo>
                      <a:pt x="876618" y="847407"/>
                      <a:pt x="875665" y="827405"/>
                      <a:pt x="874395" y="807085"/>
                    </a:cubicBezTo>
                    <a:cubicBezTo>
                      <a:pt x="873125" y="786765"/>
                      <a:pt x="872490" y="767080"/>
                      <a:pt x="872490" y="748030"/>
                    </a:cubicBezTo>
                    <a:cubicBezTo>
                      <a:pt x="852170" y="707390"/>
                      <a:pt x="832485" y="673100"/>
                      <a:pt x="813435" y="645160"/>
                    </a:cubicBezTo>
                    <a:cubicBezTo>
                      <a:pt x="794385" y="617220"/>
                      <a:pt x="773430" y="590550"/>
                      <a:pt x="750570" y="565150"/>
                    </a:cubicBezTo>
                    <a:cubicBezTo>
                      <a:pt x="736600" y="595630"/>
                      <a:pt x="720408" y="618490"/>
                      <a:pt x="701993" y="633730"/>
                    </a:cubicBezTo>
                    <a:cubicBezTo>
                      <a:pt x="683578" y="648970"/>
                      <a:pt x="664845" y="659447"/>
                      <a:pt x="645795" y="665163"/>
                    </a:cubicBezTo>
                    <a:cubicBezTo>
                      <a:pt x="626745" y="670878"/>
                      <a:pt x="608648" y="673418"/>
                      <a:pt x="591503" y="672783"/>
                    </a:cubicBezTo>
                    <a:cubicBezTo>
                      <a:pt x="574358" y="672147"/>
                      <a:pt x="559435" y="670560"/>
                      <a:pt x="546735" y="668020"/>
                    </a:cubicBezTo>
                    <a:cubicBezTo>
                      <a:pt x="523875" y="664210"/>
                      <a:pt x="502285" y="656908"/>
                      <a:pt x="481965" y="646113"/>
                    </a:cubicBezTo>
                    <a:cubicBezTo>
                      <a:pt x="461645" y="635318"/>
                      <a:pt x="441325" y="623253"/>
                      <a:pt x="421005" y="609918"/>
                    </a:cubicBezTo>
                    <a:cubicBezTo>
                      <a:pt x="400685" y="596583"/>
                      <a:pt x="380048" y="582295"/>
                      <a:pt x="359093" y="567055"/>
                    </a:cubicBezTo>
                    <a:cubicBezTo>
                      <a:pt x="338138" y="551815"/>
                      <a:pt x="316865" y="538480"/>
                      <a:pt x="295275" y="527050"/>
                    </a:cubicBezTo>
                    <a:cubicBezTo>
                      <a:pt x="262255" y="508000"/>
                      <a:pt x="228282" y="497840"/>
                      <a:pt x="193358" y="496570"/>
                    </a:cubicBezTo>
                    <a:cubicBezTo>
                      <a:pt x="158433" y="495300"/>
                      <a:pt x="126683" y="496252"/>
                      <a:pt x="98108" y="499427"/>
                    </a:cubicBezTo>
                    <a:cubicBezTo>
                      <a:pt x="69533" y="502602"/>
                      <a:pt x="46038" y="503873"/>
                      <a:pt x="27623" y="503238"/>
                    </a:cubicBezTo>
                    <a:cubicBezTo>
                      <a:pt x="9208" y="502602"/>
                      <a:pt x="0" y="494030"/>
                      <a:pt x="0" y="477520"/>
                    </a:cubicBezTo>
                    <a:cubicBezTo>
                      <a:pt x="0" y="461010"/>
                      <a:pt x="10478" y="440055"/>
                      <a:pt x="31433" y="414655"/>
                    </a:cubicBezTo>
                    <a:cubicBezTo>
                      <a:pt x="52388" y="389255"/>
                      <a:pt x="80328" y="364173"/>
                      <a:pt x="115253" y="339408"/>
                    </a:cubicBezTo>
                    <a:cubicBezTo>
                      <a:pt x="150178" y="314642"/>
                      <a:pt x="191135" y="292418"/>
                      <a:pt x="238125" y="272733"/>
                    </a:cubicBezTo>
                    <a:cubicBezTo>
                      <a:pt x="285115" y="253048"/>
                      <a:pt x="334645" y="240665"/>
                      <a:pt x="386715" y="235585"/>
                    </a:cubicBezTo>
                    <a:cubicBezTo>
                      <a:pt x="466725" y="227965"/>
                      <a:pt x="533083" y="232093"/>
                      <a:pt x="585788" y="247967"/>
                    </a:cubicBezTo>
                    <a:cubicBezTo>
                      <a:pt x="638493" y="263842"/>
                      <a:pt x="679768" y="286385"/>
                      <a:pt x="709613" y="315595"/>
                    </a:cubicBezTo>
                    <a:cubicBezTo>
                      <a:pt x="739458" y="344805"/>
                      <a:pt x="758190" y="378460"/>
                      <a:pt x="765810" y="416560"/>
                    </a:cubicBezTo>
                    <a:cubicBezTo>
                      <a:pt x="773430" y="454660"/>
                      <a:pt x="772160" y="492760"/>
                      <a:pt x="762000" y="530860"/>
                    </a:cubicBezTo>
                    <a:cubicBezTo>
                      <a:pt x="802640" y="567690"/>
                      <a:pt x="842645" y="614680"/>
                      <a:pt x="882015" y="671830"/>
                    </a:cubicBezTo>
                    <a:cubicBezTo>
                      <a:pt x="888365" y="609600"/>
                      <a:pt x="904240" y="546735"/>
                      <a:pt x="929640" y="483235"/>
                    </a:cubicBezTo>
                    <a:cubicBezTo>
                      <a:pt x="939800" y="461645"/>
                      <a:pt x="949325" y="443230"/>
                      <a:pt x="958215" y="427990"/>
                    </a:cubicBezTo>
                    <a:cubicBezTo>
                      <a:pt x="967105" y="412750"/>
                      <a:pt x="977900" y="396240"/>
                      <a:pt x="990600" y="378460"/>
                    </a:cubicBezTo>
                    <a:cubicBezTo>
                      <a:pt x="970280" y="341630"/>
                      <a:pt x="959802" y="302260"/>
                      <a:pt x="959168" y="260350"/>
                    </a:cubicBezTo>
                    <a:cubicBezTo>
                      <a:pt x="958533" y="218440"/>
                      <a:pt x="970598" y="179070"/>
                      <a:pt x="995363" y="142240"/>
                    </a:cubicBezTo>
                    <a:cubicBezTo>
                      <a:pt x="1020128" y="105410"/>
                      <a:pt x="1058545" y="73977"/>
                      <a:pt x="1110615" y="47943"/>
                    </a:cubicBezTo>
                    <a:cubicBezTo>
                      <a:pt x="1162685" y="21908"/>
                      <a:pt x="1231265" y="6350"/>
                      <a:pt x="1316355" y="1270"/>
                    </a:cubicBezTo>
                    <a:close/>
                    <a:moveTo>
                      <a:pt x="748665" y="525145"/>
                    </a:moveTo>
                    <a:cubicBezTo>
                      <a:pt x="677545" y="464185"/>
                      <a:pt x="602615" y="424815"/>
                      <a:pt x="523875" y="407035"/>
                    </a:cubicBezTo>
                    <a:cubicBezTo>
                      <a:pt x="445135" y="389255"/>
                      <a:pt x="363855" y="391160"/>
                      <a:pt x="280035" y="412750"/>
                    </a:cubicBezTo>
                    <a:cubicBezTo>
                      <a:pt x="277495" y="412750"/>
                      <a:pt x="276860" y="413068"/>
                      <a:pt x="278130" y="413703"/>
                    </a:cubicBezTo>
                    <a:cubicBezTo>
                      <a:pt x="279400" y="414338"/>
                      <a:pt x="281305" y="414655"/>
                      <a:pt x="283845" y="414655"/>
                    </a:cubicBezTo>
                    <a:cubicBezTo>
                      <a:pt x="320675" y="410845"/>
                      <a:pt x="358140" y="409258"/>
                      <a:pt x="396240" y="409893"/>
                    </a:cubicBezTo>
                    <a:cubicBezTo>
                      <a:pt x="434340" y="410528"/>
                      <a:pt x="472758" y="416243"/>
                      <a:pt x="511493" y="427038"/>
                    </a:cubicBezTo>
                    <a:cubicBezTo>
                      <a:pt x="550228" y="437833"/>
                      <a:pt x="588645" y="453708"/>
                      <a:pt x="626745" y="474663"/>
                    </a:cubicBezTo>
                    <a:cubicBezTo>
                      <a:pt x="664845" y="495618"/>
                      <a:pt x="702310" y="523875"/>
                      <a:pt x="739140" y="559435"/>
                    </a:cubicBezTo>
                    <a:close/>
                    <a:moveTo>
                      <a:pt x="1447800" y="163195"/>
                    </a:moveTo>
                    <a:cubicBezTo>
                      <a:pt x="1450340" y="163195"/>
                      <a:pt x="1452245" y="162878"/>
                      <a:pt x="1453515" y="162243"/>
                    </a:cubicBezTo>
                    <a:cubicBezTo>
                      <a:pt x="1454785" y="161608"/>
                      <a:pt x="1453515" y="161290"/>
                      <a:pt x="1449705" y="161290"/>
                    </a:cubicBezTo>
                    <a:cubicBezTo>
                      <a:pt x="1356995" y="152400"/>
                      <a:pt x="1273175" y="166688"/>
                      <a:pt x="1198245" y="204152"/>
                    </a:cubicBezTo>
                    <a:cubicBezTo>
                      <a:pt x="1123315" y="241617"/>
                      <a:pt x="1057275" y="296545"/>
                      <a:pt x="1000125" y="368935"/>
                    </a:cubicBezTo>
                    <a:lnTo>
                      <a:pt x="1019175" y="401320"/>
                    </a:lnTo>
                    <a:cubicBezTo>
                      <a:pt x="1053465" y="354330"/>
                      <a:pt x="1088708" y="315595"/>
                      <a:pt x="1124903" y="285115"/>
                    </a:cubicBezTo>
                    <a:cubicBezTo>
                      <a:pt x="1161098" y="254635"/>
                      <a:pt x="1197928" y="230505"/>
                      <a:pt x="1235393" y="212725"/>
                    </a:cubicBezTo>
                    <a:cubicBezTo>
                      <a:pt x="1272858" y="194945"/>
                      <a:pt x="1309370" y="182563"/>
                      <a:pt x="1344930" y="175578"/>
                    </a:cubicBezTo>
                    <a:cubicBezTo>
                      <a:pt x="1380490" y="168593"/>
                      <a:pt x="1414780" y="164465"/>
                      <a:pt x="1447800" y="163195"/>
                    </a:cubicBezTo>
                    <a:close/>
                    <a:moveTo>
                      <a:pt x="453390" y="1136650"/>
                    </a:moveTo>
                    <a:cubicBezTo>
                      <a:pt x="443230" y="1127760"/>
                      <a:pt x="446405" y="1117283"/>
                      <a:pt x="462915" y="1105218"/>
                    </a:cubicBezTo>
                    <a:cubicBezTo>
                      <a:pt x="479425" y="1093153"/>
                      <a:pt x="503555" y="1080770"/>
                      <a:pt x="535305" y="1068070"/>
                    </a:cubicBezTo>
                    <a:cubicBezTo>
                      <a:pt x="567055" y="1055370"/>
                      <a:pt x="602933" y="1042353"/>
                      <a:pt x="642938" y="1029018"/>
                    </a:cubicBezTo>
                    <a:cubicBezTo>
                      <a:pt x="682943" y="1015683"/>
                      <a:pt x="721360" y="1003935"/>
                      <a:pt x="758190" y="993775"/>
                    </a:cubicBezTo>
                    <a:cubicBezTo>
                      <a:pt x="774700" y="988695"/>
                      <a:pt x="787718" y="989013"/>
                      <a:pt x="797243" y="994727"/>
                    </a:cubicBezTo>
                    <a:cubicBezTo>
                      <a:pt x="806768" y="1000443"/>
                      <a:pt x="815658" y="1007745"/>
                      <a:pt x="823913" y="1016635"/>
                    </a:cubicBezTo>
                    <a:cubicBezTo>
                      <a:pt x="832168" y="1025525"/>
                      <a:pt x="842328" y="1034097"/>
                      <a:pt x="854393" y="1042353"/>
                    </a:cubicBezTo>
                    <a:cubicBezTo>
                      <a:pt x="866458" y="1050608"/>
                      <a:pt x="883920" y="1054735"/>
                      <a:pt x="906780" y="1054735"/>
                    </a:cubicBezTo>
                    <a:cubicBezTo>
                      <a:pt x="929640" y="1054735"/>
                      <a:pt x="947103" y="1050608"/>
                      <a:pt x="959168" y="1042353"/>
                    </a:cubicBezTo>
                    <a:cubicBezTo>
                      <a:pt x="971233" y="1034098"/>
                      <a:pt x="981710" y="1025843"/>
                      <a:pt x="990600" y="1017588"/>
                    </a:cubicBezTo>
                    <a:cubicBezTo>
                      <a:pt x="999490" y="1009333"/>
                      <a:pt x="1008380" y="1002348"/>
                      <a:pt x="1017270" y="996633"/>
                    </a:cubicBezTo>
                    <a:cubicBezTo>
                      <a:pt x="1026160" y="990918"/>
                      <a:pt x="1038860" y="989965"/>
                      <a:pt x="1055370" y="993775"/>
                    </a:cubicBezTo>
                    <a:cubicBezTo>
                      <a:pt x="1092200" y="1003935"/>
                      <a:pt x="1130935" y="1016000"/>
                      <a:pt x="1171575" y="1029970"/>
                    </a:cubicBezTo>
                    <a:cubicBezTo>
                      <a:pt x="1212215" y="1043940"/>
                      <a:pt x="1248728" y="1057593"/>
                      <a:pt x="1281113" y="1070928"/>
                    </a:cubicBezTo>
                    <a:cubicBezTo>
                      <a:pt x="1313498" y="1084263"/>
                      <a:pt x="1337945" y="1096963"/>
                      <a:pt x="1354455" y="1109028"/>
                    </a:cubicBezTo>
                    <a:cubicBezTo>
                      <a:pt x="1370965" y="1121093"/>
                      <a:pt x="1372870" y="1130300"/>
                      <a:pt x="1360170" y="1136650"/>
                    </a:cubicBezTo>
                    <a:cubicBezTo>
                      <a:pt x="1329690" y="1153160"/>
                      <a:pt x="1288733" y="1166813"/>
                      <a:pt x="1237298" y="1177608"/>
                    </a:cubicBezTo>
                    <a:cubicBezTo>
                      <a:pt x="1185862" y="1188403"/>
                      <a:pt x="1129983" y="1196340"/>
                      <a:pt x="1069658" y="1201420"/>
                    </a:cubicBezTo>
                    <a:cubicBezTo>
                      <a:pt x="1009333" y="1206500"/>
                      <a:pt x="947103" y="1209040"/>
                      <a:pt x="882968" y="1209040"/>
                    </a:cubicBezTo>
                    <a:cubicBezTo>
                      <a:pt x="818832" y="1209040"/>
                      <a:pt x="758190" y="1206183"/>
                      <a:pt x="701040" y="1200468"/>
                    </a:cubicBezTo>
                    <a:cubicBezTo>
                      <a:pt x="643890" y="1194753"/>
                      <a:pt x="593090" y="1186498"/>
                      <a:pt x="548640" y="1175703"/>
                    </a:cubicBezTo>
                    <a:cubicBezTo>
                      <a:pt x="504190" y="1164908"/>
                      <a:pt x="472440" y="1151890"/>
                      <a:pt x="453390" y="1136650"/>
                    </a:cubicBezTo>
                    <a:close/>
                  </a:path>
                </a:pathLst>
              </a:custGeom>
              <a:solidFill>
                <a:srgbClr val="338727"/>
              </a:solid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16" name="图形 2">
                <a:extLst>
                  <a:ext uri="{FF2B5EF4-FFF2-40B4-BE49-F238E27FC236}">
                    <a16:creationId xmlns:a16="http://schemas.microsoft.com/office/drawing/2014/main" id="{D048266C-965C-7297-56C1-BD21EF2D7394}"/>
                  </a:ext>
                </a:extLst>
              </p:cNvPr>
              <p:cNvSpPr/>
              <p:nvPr/>
            </p:nvSpPr>
            <p:spPr>
              <a:xfrm>
                <a:off x="2726743" y="4718819"/>
                <a:ext cx="493599" cy="346708"/>
              </a:xfrm>
              <a:custGeom>
                <a:avLst/>
                <a:gdLst>
                  <a:gd name="connsiteX0" fmla="*/ 1316355 w 1744979"/>
                  <a:gd name="connsiteY0" fmla="*/ 1270 h 1209039"/>
                  <a:gd name="connsiteX1" fmla="*/ 1473518 w 1744979"/>
                  <a:gd name="connsiteY1" fmla="*/ 15557 h 1209039"/>
                  <a:gd name="connsiteX2" fmla="*/ 1610678 w 1744979"/>
                  <a:gd name="connsiteY2" fmla="*/ 65088 h 1209039"/>
                  <a:gd name="connsiteX3" fmla="*/ 1707833 w 1744979"/>
                  <a:gd name="connsiteY3" fmla="*/ 127952 h 1209039"/>
                  <a:gd name="connsiteX4" fmla="*/ 1744980 w 1744979"/>
                  <a:gd name="connsiteY4" fmla="*/ 184150 h 1209039"/>
                  <a:gd name="connsiteX5" fmla="*/ 1716405 w 1744979"/>
                  <a:gd name="connsiteY5" fmla="*/ 211772 h 1209039"/>
                  <a:gd name="connsiteX6" fmla="*/ 1644968 w 1744979"/>
                  <a:gd name="connsiteY6" fmla="*/ 220345 h 1209039"/>
                  <a:gd name="connsiteX7" fmla="*/ 1550670 w 1744979"/>
                  <a:gd name="connsiteY7" fmla="*/ 234632 h 1209039"/>
                  <a:gd name="connsiteX8" fmla="*/ 1453515 w 1744979"/>
                  <a:gd name="connsiteY8" fmla="*/ 281305 h 1209039"/>
                  <a:gd name="connsiteX9" fmla="*/ 1395413 w 1744979"/>
                  <a:gd name="connsiteY9" fmla="*/ 331787 h 1209039"/>
                  <a:gd name="connsiteX10" fmla="*/ 1340168 w 1744979"/>
                  <a:gd name="connsiteY10" fmla="*/ 385127 h 1209039"/>
                  <a:gd name="connsiteX11" fmla="*/ 1283018 w 1744979"/>
                  <a:gd name="connsiteY11" fmla="*/ 432753 h 1209039"/>
                  <a:gd name="connsiteX12" fmla="*/ 1219200 w 1744979"/>
                  <a:gd name="connsiteY12" fmla="*/ 466090 h 1209039"/>
                  <a:gd name="connsiteX13" fmla="*/ 1177290 w 1744979"/>
                  <a:gd name="connsiteY13" fmla="*/ 477520 h 1209039"/>
                  <a:gd name="connsiteX14" fmla="*/ 1124903 w 1744979"/>
                  <a:gd name="connsiteY14" fmla="*/ 480378 h 1209039"/>
                  <a:gd name="connsiteX15" fmla="*/ 1067753 w 1744979"/>
                  <a:gd name="connsiteY15" fmla="*/ 462280 h 1209039"/>
                  <a:gd name="connsiteX16" fmla="*/ 1011555 w 1744979"/>
                  <a:gd name="connsiteY16" fmla="*/ 410845 h 1209039"/>
                  <a:gd name="connsiteX17" fmla="*/ 982027 w 1744979"/>
                  <a:gd name="connsiteY17" fmla="*/ 465138 h 1209039"/>
                  <a:gd name="connsiteX18" fmla="*/ 960120 w 1744979"/>
                  <a:gd name="connsiteY18" fmla="*/ 532765 h 1209039"/>
                  <a:gd name="connsiteX19" fmla="*/ 943928 w 1744979"/>
                  <a:gd name="connsiteY19" fmla="*/ 608012 h 1209039"/>
                  <a:gd name="connsiteX20" fmla="*/ 933450 w 1744979"/>
                  <a:gd name="connsiteY20" fmla="*/ 681355 h 1209039"/>
                  <a:gd name="connsiteX21" fmla="*/ 927735 w 1744979"/>
                  <a:gd name="connsiteY21" fmla="*/ 752793 h 1209039"/>
                  <a:gd name="connsiteX22" fmla="*/ 926783 w 1744979"/>
                  <a:gd name="connsiteY22" fmla="*/ 837565 h 1209039"/>
                  <a:gd name="connsiteX23" fmla="*/ 931545 w 1744979"/>
                  <a:gd name="connsiteY23" fmla="*/ 914717 h 1209039"/>
                  <a:gd name="connsiteX24" fmla="*/ 942975 w 1744979"/>
                  <a:gd name="connsiteY24" fmla="*/ 965200 h 1209039"/>
                  <a:gd name="connsiteX25" fmla="*/ 952500 w 1744979"/>
                  <a:gd name="connsiteY25" fmla="*/ 993775 h 1209039"/>
                  <a:gd name="connsiteX26" fmla="*/ 942975 w 1744979"/>
                  <a:gd name="connsiteY26" fmla="*/ 1011872 h 1209039"/>
                  <a:gd name="connsiteX27" fmla="*/ 906780 w 1744979"/>
                  <a:gd name="connsiteY27" fmla="*/ 1020445 h 1209039"/>
                  <a:gd name="connsiteX28" fmla="*/ 865823 w 1744979"/>
                  <a:gd name="connsiteY28" fmla="*/ 1011872 h 1209039"/>
                  <a:gd name="connsiteX29" fmla="*/ 855345 w 1744979"/>
                  <a:gd name="connsiteY29" fmla="*/ 993775 h 1209039"/>
                  <a:gd name="connsiteX30" fmla="*/ 862965 w 1744979"/>
                  <a:gd name="connsiteY30" fmla="*/ 967105 h 1209039"/>
                  <a:gd name="connsiteX31" fmla="*/ 875348 w 1744979"/>
                  <a:gd name="connsiteY31" fmla="*/ 922338 h 1209039"/>
                  <a:gd name="connsiteX32" fmla="*/ 877253 w 1744979"/>
                  <a:gd name="connsiteY32" fmla="*/ 867093 h 1209039"/>
                  <a:gd name="connsiteX33" fmla="*/ 874395 w 1744979"/>
                  <a:gd name="connsiteY33" fmla="*/ 807085 h 1209039"/>
                  <a:gd name="connsiteX34" fmla="*/ 872490 w 1744979"/>
                  <a:gd name="connsiteY34" fmla="*/ 748030 h 1209039"/>
                  <a:gd name="connsiteX35" fmla="*/ 813435 w 1744979"/>
                  <a:gd name="connsiteY35" fmla="*/ 645160 h 1209039"/>
                  <a:gd name="connsiteX36" fmla="*/ 750570 w 1744979"/>
                  <a:gd name="connsiteY36" fmla="*/ 565150 h 1209039"/>
                  <a:gd name="connsiteX37" fmla="*/ 701993 w 1744979"/>
                  <a:gd name="connsiteY37" fmla="*/ 633730 h 1209039"/>
                  <a:gd name="connsiteX38" fmla="*/ 645795 w 1744979"/>
                  <a:gd name="connsiteY38" fmla="*/ 665163 h 1209039"/>
                  <a:gd name="connsiteX39" fmla="*/ 591503 w 1744979"/>
                  <a:gd name="connsiteY39" fmla="*/ 672783 h 1209039"/>
                  <a:gd name="connsiteX40" fmla="*/ 546735 w 1744979"/>
                  <a:gd name="connsiteY40" fmla="*/ 668020 h 1209039"/>
                  <a:gd name="connsiteX41" fmla="*/ 481965 w 1744979"/>
                  <a:gd name="connsiteY41" fmla="*/ 646113 h 1209039"/>
                  <a:gd name="connsiteX42" fmla="*/ 421005 w 1744979"/>
                  <a:gd name="connsiteY42" fmla="*/ 609918 h 1209039"/>
                  <a:gd name="connsiteX43" fmla="*/ 359093 w 1744979"/>
                  <a:gd name="connsiteY43" fmla="*/ 567055 h 1209039"/>
                  <a:gd name="connsiteX44" fmla="*/ 295275 w 1744979"/>
                  <a:gd name="connsiteY44" fmla="*/ 527050 h 1209039"/>
                  <a:gd name="connsiteX45" fmla="*/ 193358 w 1744979"/>
                  <a:gd name="connsiteY45" fmla="*/ 496570 h 1209039"/>
                  <a:gd name="connsiteX46" fmla="*/ 98108 w 1744979"/>
                  <a:gd name="connsiteY46" fmla="*/ 499427 h 1209039"/>
                  <a:gd name="connsiteX47" fmla="*/ 27623 w 1744979"/>
                  <a:gd name="connsiteY47" fmla="*/ 503238 h 1209039"/>
                  <a:gd name="connsiteX48" fmla="*/ 0 w 1744979"/>
                  <a:gd name="connsiteY48" fmla="*/ 477520 h 1209039"/>
                  <a:gd name="connsiteX49" fmla="*/ 31433 w 1744979"/>
                  <a:gd name="connsiteY49" fmla="*/ 414655 h 1209039"/>
                  <a:gd name="connsiteX50" fmla="*/ 115253 w 1744979"/>
                  <a:gd name="connsiteY50" fmla="*/ 339408 h 1209039"/>
                  <a:gd name="connsiteX51" fmla="*/ 238125 w 1744979"/>
                  <a:gd name="connsiteY51" fmla="*/ 272733 h 1209039"/>
                  <a:gd name="connsiteX52" fmla="*/ 386715 w 1744979"/>
                  <a:gd name="connsiteY52" fmla="*/ 235585 h 1209039"/>
                  <a:gd name="connsiteX53" fmla="*/ 585788 w 1744979"/>
                  <a:gd name="connsiteY53" fmla="*/ 247967 h 1209039"/>
                  <a:gd name="connsiteX54" fmla="*/ 709613 w 1744979"/>
                  <a:gd name="connsiteY54" fmla="*/ 315595 h 1209039"/>
                  <a:gd name="connsiteX55" fmla="*/ 765810 w 1744979"/>
                  <a:gd name="connsiteY55" fmla="*/ 416560 h 1209039"/>
                  <a:gd name="connsiteX56" fmla="*/ 762000 w 1744979"/>
                  <a:gd name="connsiteY56" fmla="*/ 530860 h 1209039"/>
                  <a:gd name="connsiteX57" fmla="*/ 882015 w 1744979"/>
                  <a:gd name="connsiteY57" fmla="*/ 671830 h 1209039"/>
                  <a:gd name="connsiteX58" fmla="*/ 929640 w 1744979"/>
                  <a:gd name="connsiteY58" fmla="*/ 483235 h 1209039"/>
                  <a:gd name="connsiteX59" fmla="*/ 958215 w 1744979"/>
                  <a:gd name="connsiteY59" fmla="*/ 427990 h 1209039"/>
                  <a:gd name="connsiteX60" fmla="*/ 990600 w 1744979"/>
                  <a:gd name="connsiteY60" fmla="*/ 378460 h 1209039"/>
                  <a:gd name="connsiteX61" fmla="*/ 959168 w 1744979"/>
                  <a:gd name="connsiteY61" fmla="*/ 260350 h 1209039"/>
                  <a:gd name="connsiteX62" fmla="*/ 995363 w 1744979"/>
                  <a:gd name="connsiteY62" fmla="*/ 142240 h 1209039"/>
                  <a:gd name="connsiteX63" fmla="*/ 1110615 w 1744979"/>
                  <a:gd name="connsiteY63" fmla="*/ 47943 h 1209039"/>
                  <a:gd name="connsiteX64" fmla="*/ 1316355 w 1744979"/>
                  <a:gd name="connsiteY64" fmla="*/ 1270 h 1209039"/>
                  <a:gd name="connsiteX65" fmla="*/ 748665 w 1744979"/>
                  <a:gd name="connsiteY65" fmla="*/ 525145 h 1209039"/>
                  <a:gd name="connsiteX66" fmla="*/ 523875 w 1744979"/>
                  <a:gd name="connsiteY66" fmla="*/ 407035 h 1209039"/>
                  <a:gd name="connsiteX67" fmla="*/ 280035 w 1744979"/>
                  <a:gd name="connsiteY67" fmla="*/ 412750 h 1209039"/>
                  <a:gd name="connsiteX68" fmla="*/ 278130 w 1744979"/>
                  <a:gd name="connsiteY68" fmla="*/ 413703 h 1209039"/>
                  <a:gd name="connsiteX69" fmla="*/ 283845 w 1744979"/>
                  <a:gd name="connsiteY69" fmla="*/ 414655 h 1209039"/>
                  <a:gd name="connsiteX70" fmla="*/ 396240 w 1744979"/>
                  <a:gd name="connsiteY70" fmla="*/ 409893 h 1209039"/>
                  <a:gd name="connsiteX71" fmla="*/ 511493 w 1744979"/>
                  <a:gd name="connsiteY71" fmla="*/ 427038 h 1209039"/>
                  <a:gd name="connsiteX72" fmla="*/ 626745 w 1744979"/>
                  <a:gd name="connsiteY72" fmla="*/ 474663 h 1209039"/>
                  <a:gd name="connsiteX73" fmla="*/ 739140 w 1744979"/>
                  <a:gd name="connsiteY73" fmla="*/ 559435 h 1209039"/>
                  <a:gd name="connsiteX74" fmla="*/ 1447800 w 1744979"/>
                  <a:gd name="connsiteY74" fmla="*/ 163195 h 1209039"/>
                  <a:gd name="connsiteX75" fmla="*/ 1453515 w 1744979"/>
                  <a:gd name="connsiteY75" fmla="*/ 162243 h 1209039"/>
                  <a:gd name="connsiteX76" fmla="*/ 1449705 w 1744979"/>
                  <a:gd name="connsiteY76" fmla="*/ 161290 h 1209039"/>
                  <a:gd name="connsiteX77" fmla="*/ 1198245 w 1744979"/>
                  <a:gd name="connsiteY77" fmla="*/ 204152 h 1209039"/>
                  <a:gd name="connsiteX78" fmla="*/ 1000125 w 1744979"/>
                  <a:gd name="connsiteY78" fmla="*/ 368935 h 1209039"/>
                  <a:gd name="connsiteX79" fmla="*/ 1019175 w 1744979"/>
                  <a:gd name="connsiteY79" fmla="*/ 401320 h 1209039"/>
                  <a:gd name="connsiteX80" fmla="*/ 1124903 w 1744979"/>
                  <a:gd name="connsiteY80" fmla="*/ 285115 h 1209039"/>
                  <a:gd name="connsiteX81" fmla="*/ 1235393 w 1744979"/>
                  <a:gd name="connsiteY81" fmla="*/ 212725 h 1209039"/>
                  <a:gd name="connsiteX82" fmla="*/ 1344930 w 1744979"/>
                  <a:gd name="connsiteY82" fmla="*/ 175578 h 1209039"/>
                  <a:gd name="connsiteX83" fmla="*/ 1447800 w 1744979"/>
                  <a:gd name="connsiteY83" fmla="*/ 163195 h 1209039"/>
                  <a:gd name="connsiteX84" fmla="*/ 453390 w 1744979"/>
                  <a:gd name="connsiteY84" fmla="*/ 1136650 h 1209039"/>
                  <a:gd name="connsiteX85" fmla="*/ 462915 w 1744979"/>
                  <a:gd name="connsiteY85" fmla="*/ 1105218 h 1209039"/>
                  <a:gd name="connsiteX86" fmla="*/ 535305 w 1744979"/>
                  <a:gd name="connsiteY86" fmla="*/ 1068070 h 1209039"/>
                  <a:gd name="connsiteX87" fmla="*/ 642938 w 1744979"/>
                  <a:gd name="connsiteY87" fmla="*/ 1029018 h 1209039"/>
                  <a:gd name="connsiteX88" fmla="*/ 758190 w 1744979"/>
                  <a:gd name="connsiteY88" fmla="*/ 993775 h 1209039"/>
                  <a:gd name="connsiteX89" fmla="*/ 797243 w 1744979"/>
                  <a:gd name="connsiteY89" fmla="*/ 994727 h 1209039"/>
                  <a:gd name="connsiteX90" fmla="*/ 823913 w 1744979"/>
                  <a:gd name="connsiteY90" fmla="*/ 1016635 h 1209039"/>
                  <a:gd name="connsiteX91" fmla="*/ 854393 w 1744979"/>
                  <a:gd name="connsiteY91" fmla="*/ 1042353 h 1209039"/>
                  <a:gd name="connsiteX92" fmla="*/ 906780 w 1744979"/>
                  <a:gd name="connsiteY92" fmla="*/ 1054735 h 1209039"/>
                  <a:gd name="connsiteX93" fmla="*/ 959168 w 1744979"/>
                  <a:gd name="connsiteY93" fmla="*/ 1042353 h 1209039"/>
                  <a:gd name="connsiteX94" fmla="*/ 990600 w 1744979"/>
                  <a:gd name="connsiteY94" fmla="*/ 1017588 h 1209039"/>
                  <a:gd name="connsiteX95" fmla="*/ 1017270 w 1744979"/>
                  <a:gd name="connsiteY95" fmla="*/ 996633 h 1209039"/>
                  <a:gd name="connsiteX96" fmla="*/ 1055370 w 1744979"/>
                  <a:gd name="connsiteY96" fmla="*/ 993775 h 1209039"/>
                  <a:gd name="connsiteX97" fmla="*/ 1171575 w 1744979"/>
                  <a:gd name="connsiteY97" fmla="*/ 1029970 h 1209039"/>
                  <a:gd name="connsiteX98" fmla="*/ 1281113 w 1744979"/>
                  <a:gd name="connsiteY98" fmla="*/ 1070928 h 1209039"/>
                  <a:gd name="connsiteX99" fmla="*/ 1354455 w 1744979"/>
                  <a:gd name="connsiteY99" fmla="*/ 1109028 h 1209039"/>
                  <a:gd name="connsiteX100" fmla="*/ 1360170 w 1744979"/>
                  <a:gd name="connsiteY100" fmla="*/ 1136650 h 1209039"/>
                  <a:gd name="connsiteX101" fmla="*/ 1237298 w 1744979"/>
                  <a:gd name="connsiteY101" fmla="*/ 1177608 h 1209039"/>
                  <a:gd name="connsiteX102" fmla="*/ 1069658 w 1744979"/>
                  <a:gd name="connsiteY102" fmla="*/ 1201420 h 1209039"/>
                  <a:gd name="connsiteX103" fmla="*/ 882968 w 1744979"/>
                  <a:gd name="connsiteY103" fmla="*/ 1209040 h 1209039"/>
                  <a:gd name="connsiteX104" fmla="*/ 701040 w 1744979"/>
                  <a:gd name="connsiteY104" fmla="*/ 1200468 h 1209039"/>
                  <a:gd name="connsiteX105" fmla="*/ 548640 w 1744979"/>
                  <a:gd name="connsiteY105" fmla="*/ 1175703 h 1209039"/>
                  <a:gd name="connsiteX106" fmla="*/ 453390 w 1744979"/>
                  <a:gd name="connsiteY106" fmla="*/ 1136650 h 120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744979" h="1209039">
                    <a:moveTo>
                      <a:pt x="1316355" y="1270"/>
                    </a:moveTo>
                    <a:cubicBezTo>
                      <a:pt x="1369695" y="-2540"/>
                      <a:pt x="1422083" y="2222"/>
                      <a:pt x="1473518" y="15557"/>
                    </a:cubicBezTo>
                    <a:cubicBezTo>
                      <a:pt x="1524953" y="28892"/>
                      <a:pt x="1570673" y="45402"/>
                      <a:pt x="1610678" y="65088"/>
                    </a:cubicBezTo>
                    <a:cubicBezTo>
                      <a:pt x="1650683" y="84773"/>
                      <a:pt x="1683068" y="105728"/>
                      <a:pt x="1707833" y="127952"/>
                    </a:cubicBezTo>
                    <a:cubicBezTo>
                      <a:pt x="1732598" y="150177"/>
                      <a:pt x="1744980" y="168910"/>
                      <a:pt x="1744980" y="184150"/>
                    </a:cubicBezTo>
                    <a:cubicBezTo>
                      <a:pt x="1744980" y="199390"/>
                      <a:pt x="1735455" y="208598"/>
                      <a:pt x="1716405" y="211772"/>
                    </a:cubicBezTo>
                    <a:cubicBezTo>
                      <a:pt x="1697355" y="214947"/>
                      <a:pt x="1673543" y="217805"/>
                      <a:pt x="1644968" y="220345"/>
                    </a:cubicBezTo>
                    <a:cubicBezTo>
                      <a:pt x="1616393" y="222885"/>
                      <a:pt x="1584960" y="227647"/>
                      <a:pt x="1550670" y="234632"/>
                    </a:cubicBezTo>
                    <a:cubicBezTo>
                      <a:pt x="1516380" y="241617"/>
                      <a:pt x="1483995" y="257175"/>
                      <a:pt x="1453515" y="281305"/>
                    </a:cubicBezTo>
                    <a:cubicBezTo>
                      <a:pt x="1433195" y="296545"/>
                      <a:pt x="1413828" y="313373"/>
                      <a:pt x="1395413" y="331787"/>
                    </a:cubicBezTo>
                    <a:cubicBezTo>
                      <a:pt x="1376997" y="350203"/>
                      <a:pt x="1358583" y="367983"/>
                      <a:pt x="1340168" y="385127"/>
                    </a:cubicBezTo>
                    <a:cubicBezTo>
                      <a:pt x="1321753" y="402272"/>
                      <a:pt x="1302703" y="418148"/>
                      <a:pt x="1283018" y="432753"/>
                    </a:cubicBezTo>
                    <a:cubicBezTo>
                      <a:pt x="1263333" y="447358"/>
                      <a:pt x="1242060" y="458470"/>
                      <a:pt x="1219200" y="466090"/>
                    </a:cubicBezTo>
                    <a:cubicBezTo>
                      <a:pt x="1207770" y="469900"/>
                      <a:pt x="1193800" y="473710"/>
                      <a:pt x="1177290" y="477520"/>
                    </a:cubicBezTo>
                    <a:cubicBezTo>
                      <a:pt x="1160780" y="481330"/>
                      <a:pt x="1143318" y="482282"/>
                      <a:pt x="1124903" y="480378"/>
                    </a:cubicBezTo>
                    <a:cubicBezTo>
                      <a:pt x="1106488" y="478473"/>
                      <a:pt x="1087438" y="472440"/>
                      <a:pt x="1067753" y="462280"/>
                    </a:cubicBezTo>
                    <a:cubicBezTo>
                      <a:pt x="1048068" y="452120"/>
                      <a:pt x="1029335" y="434975"/>
                      <a:pt x="1011555" y="410845"/>
                    </a:cubicBezTo>
                    <a:cubicBezTo>
                      <a:pt x="1000125" y="426085"/>
                      <a:pt x="990283" y="444183"/>
                      <a:pt x="982027" y="465138"/>
                    </a:cubicBezTo>
                    <a:cubicBezTo>
                      <a:pt x="973773" y="486092"/>
                      <a:pt x="966470" y="508635"/>
                      <a:pt x="960120" y="532765"/>
                    </a:cubicBezTo>
                    <a:cubicBezTo>
                      <a:pt x="953770" y="556895"/>
                      <a:pt x="948373" y="581978"/>
                      <a:pt x="943928" y="608012"/>
                    </a:cubicBezTo>
                    <a:cubicBezTo>
                      <a:pt x="939482" y="634048"/>
                      <a:pt x="935990" y="658495"/>
                      <a:pt x="933450" y="681355"/>
                    </a:cubicBezTo>
                    <a:cubicBezTo>
                      <a:pt x="930910" y="700405"/>
                      <a:pt x="929005" y="724218"/>
                      <a:pt x="927735" y="752793"/>
                    </a:cubicBezTo>
                    <a:cubicBezTo>
                      <a:pt x="926465" y="781368"/>
                      <a:pt x="926148" y="809625"/>
                      <a:pt x="926783" y="837565"/>
                    </a:cubicBezTo>
                    <a:cubicBezTo>
                      <a:pt x="927418" y="865505"/>
                      <a:pt x="929005" y="891222"/>
                      <a:pt x="931545" y="914717"/>
                    </a:cubicBezTo>
                    <a:cubicBezTo>
                      <a:pt x="934085" y="938212"/>
                      <a:pt x="937895" y="955040"/>
                      <a:pt x="942975" y="965200"/>
                    </a:cubicBezTo>
                    <a:cubicBezTo>
                      <a:pt x="949325" y="976630"/>
                      <a:pt x="952500" y="986155"/>
                      <a:pt x="952500" y="993775"/>
                    </a:cubicBezTo>
                    <a:cubicBezTo>
                      <a:pt x="952500" y="1000125"/>
                      <a:pt x="949325" y="1006158"/>
                      <a:pt x="942975" y="1011872"/>
                    </a:cubicBezTo>
                    <a:cubicBezTo>
                      <a:pt x="936625" y="1017588"/>
                      <a:pt x="924560" y="1020445"/>
                      <a:pt x="906780" y="1020445"/>
                    </a:cubicBezTo>
                    <a:cubicBezTo>
                      <a:pt x="886460" y="1020445"/>
                      <a:pt x="872808" y="1017588"/>
                      <a:pt x="865823" y="1011872"/>
                    </a:cubicBezTo>
                    <a:cubicBezTo>
                      <a:pt x="858838" y="1006158"/>
                      <a:pt x="855345" y="1000125"/>
                      <a:pt x="855345" y="993775"/>
                    </a:cubicBezTo>
                    <a:cubicBezTo>
                      <a:pt x="854075" y="986155"/>
                      <a:pt x="856615" y="977265"/>
                      <a:pt x="862965" y="967105"/>
                    </a:cubicBezTo>
                    <a:cubicBezTo>
                      <a:pt x="869315" y="954405"/>
                      <a:pt x="873443" y="939483"/>
                      <a:pt x="875348" y="922338"/>
                    </a:cubicBezTo>
                    <a:cubicBezTo>
                      <a:pt x="877253" y="905193"/>
                      <a:pt x="877888" y="886777"/>
                      <a:pt x="877253" y="867093"/>
                    </a:cubicBezTo>
                    <a:cubicBezTo>
                      <a:pt x="876618" y="847407"/>
                      <a:pt x="875665" y="827405"/>
                      <a:pt x="874395" y="807085"/>
                    </a:cubicBezTo>
                    <a:cubicBezTo>
                      <a:pt x="873125" y="786765"/>
                      <a:pt x="872490" y="767080"/>
                      <a:pt x="872490" y="748030"/>
                    </a:cubicBezTo>
                    <a:cubicBezTo>
                      <a:pt x="852170" y="707390"/>
                      <a:pt x="832485" y="673100"/>
                      <a:pt x="813435" y="645160"/>
                    </a:cubicBezTo>
                    <a:cubicBezTo>
                      <a:pt x="794385" y="617220"/>
                      <a:pt x="773430" y="590550"/>
                      <a:pt x="750570" y="565150"/>
                    </a:cubicBezTo>
                    <a:cubicBezTo>
                      <a:pt x="736600" y="595630"/>
                      <a:pt x="720408" y="618490"/>
                      <a:pt x="701993" y="633730"/>
                    </a:cubicBezTo>
                    <a:cubicBezTo>
                      <a:pt x="683578" y="648970"/>
                      <a:pt x="664845" y="659447"/>
                      <a:pt x="645795" y="665163"/>
                    </a:cubicBezTo>
                    <a:cubicBezTo>
                      <a:pt x="626745" y="670878"/>
                      <a:pt x="608648" y="673418"/>
                      <a:pt x="591503" y="672783"/>
                    </a:cubicBezTo>
                    <a:cubicBezTo>
                      <a:pt x="574358" y="672147"/>
                      <a:pt x="559435" y="670560"/>
                      <a:pt x="546735" y="668020"/>
                    </a:cubicBezTo>
                    <a:cubicBezTo>
                      <a:pt x="523875" y="664210"/>
                      <a:pt x="502285" y="656908"/>
                      <a:pt x="481965" y="646113"/>
                    </a:cubicBezTo>
                    <a:cubicBezTo>
                      <a:pt x="461645" y="635318"/>
                      <a:pt x="441325" y="623253"/>
                      <a:pt x="421005" y="609918"/>
                    </a:cubicBezTo>
                    <a:cubicBezTo>
                      <a:pt x="400685" y="596583"/>
                      <a:pt x="380048" y="582295"/>
                      <a:pt x="359093" y="567055"/>
                    </a:cubicBezTo>
                    <a:cubicBezTo>
                      <a:pt x="338138" y="551815"/>
                      <a:pt x="316865" y="538480"/>
                      <a:pt x="295275" y="527050"/>
                    </a:cubicBezTo>
                    <a:cubicBezTo>
                      <a:pt x="262255" y="508000"/>
                      <a:pt x="228282" y="497840"/>
                      <a:pt x="193358" y="496570"/>
                    </a:cubicBezTo>
                    <a:cubicBezTo>
                      <a:pt x="158433" y="495300"/>
                      <a:pt x="126683" y="496252"/>
                      <a:pt x="98108" y="499427"/>
                    </a:cubicBezTo>
                    <a:cubicBezTo>
                      <a:pt x="69533" y="502602"/>
                      <a:pt x="46038" y="503873"/>
                      <a:pt x="27623" y="503238"/>
                    </a:cubicBezTo>
                    <a:cubicBezTo>
                      <a:pt x="9208" y="502602"/>
                      <a:pt x="0" y="494030"/>
                      <a:pt x="0" y="477520"/>
                    </a:cubicBezTo>
                    <a:cubicBezTo>
                      <a:pt x="0" y="461010"/>
                      <a:pt x="10478" y="440055"/>
                      <a:pt x="31433" y="414655"/>
                    </a:cubicBezTo>
                    <a:cubicBezTo>
                      <a:pt x="52388" y="389255"/>
                      <a:pt x="80328" y="364173"/>
                      <a:pt x="115253" y="339408"/>
                    </a:cubicBezTo>
                    <a:cubicBezTo>
                      <a:pt x="150178" y="314642"/>
                      <a:pt x="191135" y="292418"/>
                      <a:pt x="238125" y="272733"/>
                    </a:cubicBezTo>
                    <a:cubicBezTo>
                      <a:pt x="285115" y="253048"/>
                      <a:pt x="334645" y="240665"/>
                      <a:pt x="386715" y="235585"/>
                    </a:cubicBezTo>
                    <a:cubicBezTo>
                      <a:pt x="466725" y="227965"/>
                      <a:pt x="533083" y="232093"/>
                      <a:pt x="585788" y="247967"/>
                    </a:cubicBezTo>
                    <a:cubicBezTo>
                      <a:pt x="638493" y="263842"/>
                      <a:pt x="679768" y="286385"/>
                      <a:pt x="709613" y="315595"/>
                    </a:cubicBezTo>
                    <a:cubicBezTo>
                      <a:pt x="739458" y="344805"/>
                      <a:pt x="758190" y="378460"/>
                      <a:pt x="765810" y="416560"/>
                    </a:cubicBezTo>
                    <a:cubicBezTo>
                      <a:pt x="773430" y="454660"/>
                      <a:pt x="772160" y="492760"/>
                      <a:pt x="762000" y="530860"/>
                    </a:cubicBezTo>
                    <a:cubicBezTo>
                      <a:pt x="802640" y="567690"/>
                      <a:pt x="842645" y="614680"/>
                      <a:pt x="882015" y="671830"/>
                    </a:cubicBezTo>
                    <a:cubicBezTo>
                      <a:pt x="888365" y="609600"/>
                      <a:pt x="904240" y="546735"/>
                      <a:pt x="929640" y="483235"/>
                    </a:cubicBezTo>
                    <a:cubicBezTo>
                      <a:pt x="939800" y="461645"/>
                      <a:pt x="949325" y="443230"/>
                      <a:pt x="958215" y="427990"/>
                    </a:cubicBezTo>
                    <a:cubicBezTo>
                      <a:pt x="967105" y="412750"/>
                      <a:pt x="977900" y="396240"/>
                      <a:pt x="990600" y="378460"/>
                    </a:cubicBezTo>
                    <a:cubicBezTo>
                      <a:pt x="970280" y="341630"/>
                      <a:pt x="959802" y="302260"/>
                      <a:pt x="959168" y="260350"/>
                    </a:cubicBezTo>
                    <a:cubicBezTo>
                      <a:pt x="958533" y="218440"/>
                      <a:pt x="970598" y="179070"/>
                      <a:pt x="995363" y="142240"/>
                    </a:cubicBezTo>
                    <a:cubicBezTo>
                      <a:pt x="1020128" y="105410"/>
                      <a:pt x="1058545" y="73977"/>
                      <a:pt x="1110615" y="47943"/>
                    </a:cubicBezTo>
                    <a:cubicBezTo>
                      <a:pt x="1162685" y="21908"/>
                      <a:pt x="1231265" y="6350"/>
                      <a:pt x="1316355" y="1270"/>
                    </a:cubicBezTo>
                    <a:close/>
                    <a:moveTo>
                      <a:pt x="748665" y="525145"/>
                    </a:moveTo>
                    <a:cubicBezTo>
                      <a:pt x="677545" y="464185"/>
                      <a:pt x="602615" y="424815"/>
                      <a:pt x="523875" y="407035"/>
                    </a:cubicBezTo>
                    <a:cubicBezTo>
                      <a:pt x="445135" y="389255"/>
                      <a:pt x="363855" y="391160"/>
                      <a:pt x="280035" y="412750"/>
                    </a:cubicBezTo>
                    <a:cubicBezTo>
                      <a:pt x="277495" y="412750"/>
                      <a:pt x="276860" y="413068"/>
                      <a:pt x="278130" y="413703"/>
                    </a:cubicBezTo>
                    <a:cubicBezTo>
                      <a:pt x="279400" y="414338"/>
                      <a:pt x="281305" y="414655"/>
                      <a:pt x="283845" y="414655"/>
                    </a:cubicBezTo>
                    <a:cubicBezTo>
                      <a:pt x="320675" y="410845"/>
                      <a:pt x="358140" y="409258"/>
                      <a:pt x="396240" y="409893"/>
                    </a:cubicBezTo>
                    <a:cubicBezTo>
                      <a:pt x="434340" y="410528"/>
                      <a:pt x="472758" y="416243"/>
                      <a:pt x="511493" y="427038"/>
                    </a:cubicBezTo>
                    <a:cubicBezTo>
                      <a:pt x="550228" y="437833"/>
                      <a:pt x="588645" y="453708"/>
                      <a:pt x="626745" y="474663"/>
                    </a:cubicBezTo>
                    <a:cubicBezTo>
                      <a:pt x="664845" y="495618"/>
                      <a:pt x="702310" y="523875"/>
                      <a:pt x="739140" y="559435"/>
                    </a:cubicBezTo>
                    <a:close/>
                    <a:moveTo>
                      <a:pt x="1447800" y="163195"/>
                    </a:moveTo>
                    <a:cubicBezTo>
                      <a:pt x="1450340" y="163195"/>
                      <a:pt x="1452245" y="162878"/>
                      <a:pt x="1453515" y="162243"/>
                    </a:cubicBezTo>
                    <a:cubicBezTo>
                      <a:pt x="1454785" y="161608"/>
                      <a:pt x="1453515" y="161290"/>
                      <a:pt x="1449705" y="161290"/>
                    </a:cubicBezTo>
                    <a:cubicBezTo>
                      <a:pt x="1356995" y="152400"/>
                      <a:pt x="1273175" y="166688"/>
                      <a:pt x="1198245" y="204152"/>
                    </a:cubicBezTo>
                    <a:cubicBezTo>
                      <a:pt x="1123315" y="241617"/>
                      <a:pt x="1057275" y="296545"/>
                      <a:pt x="1000125" y="368935"/>
                    </a:cubicBezTo>
                    <a:lnTo>
                      <a:pt x="1019175" y="401320"/>
                    </a:lnTo>
                    <a:cubicBezTo>
                      <a:pt x="1053465" y="354330"/>
                      <a:pt x="1088708" y="315595"/>
                      <a:pt x="1124903" y="285115"/>
                    </a:cubicBezTo>
                    <a:cubicBezTo>
                      <a:pt x="1161098" y="254635"/>
                      <a:pt x="1197928" y="230505"/>
                      <a:pt x="1235393" y="212725"/>
                    </a:cubicBezTo>
                    <a:cubicBezTo>
                      <a:pt x="1272858" y="194945"/>
                      <a:pt x="1309370" y="182563"/>
                      <a:pt x="1344930" y="175578"/>
                    </a:cubicBezTo>
                    <a:cubicBezTo>
                      <a:pt x="1380490" y="168593"/>
                      <a:pt x="1414780" y="164465"/>
                      <a:pt x="1447800" y="163195"/>
                    </a:cubicBezTo>
                    <a:close/>
                    <a:moveTo>
                      <a:pt x="453390" y="1136650"/>
                    </a:moveTo>
                    <a:cubicBezTo>
                      <a:pt x="443230" y="1127760"/>
                      <a:pt x="446405" y="1117283"/>
                      <a:pt x="462915" y="1105218"/>
                    </a:cubicBezTo>
                    <a:cubicBezTo>
                      <a:pt x="479425" y="1093153"/>
                      <a:pt x="503555" y="1080770"/>
                      <a:pt x="535305" y="1068070"/>
                    </a:cubicBezTo>
                    <a:cubicBezTo>
                      <a:pt x="567055" y="1055370"/>
                      <a:pt x="602933" y="1042353"/>
                      <a:pt x="642938" y="1029018"/>
                    </a:cubicBezTo>
                    <a:cubicBezTo>
                      <a:pt x="682943" y="1015683"/>
                      <a:pt x="721360" y="1003935"/>
                      <a:pt x="758190" y="993775"/>
                    </a:cubicBezTo>
                    <a:cubicBezTo>
                      <a:pt x="774700" y="988695"/>
                      <a:pt x="787718" y="989013"/>
                      <a:pt x="797243" y="994727"/>
                    </a:cubicBezTo>
                    <a:cubicBezTo>
                      <a:pt x="806768" y="1000443"/>
                      <a:pt x="815658" y="1007745"/>
                      <a:pt x="823913" y="1016635"/>
                    </a:cubicBezTo>
                    <a:cubicBezTo>
                      <a:pt x="832168" y="1025525"/>
                      <a:pt x="842328" y="1034097"/>
                      <a:pt x="854393" y="1042353"/>
                    </a:cubicBezTo>
                    <a:cubicBezTo>
                      <a:pt x="866458" y="1050608"/>
                      <a:pt x="883920" y="1054735"/>
                      <a:pt x="906780" y="1054735"/>
                    </a:cubicBezTo>
                    <a:cubicBezTo>
                      <a:pt x="929640" y="1054735"/>
                      <a:pt x="947103" y="1050608"/>
                      <a:pt x="959168" y="1042353"/>
                    </a:cubicBezTo>
                    <a:cubicBezTo>
                      <a:pt x="971233" y="1034098"/>
                      <a:pt x="981710" y="1025843"/>
                      <a:pt x="990600" y="1017588"/>
                    </a:cubicBezTo>
                    <a:cubicBezTo>
                      <a:pt x="999490" y="1009333"/>
                      <a:pt x="1008380" y="1002348"/>
                      <a:pt x="1017270" y="996633"/>
                    </a:cubicBezTo>
                    <a:cubicBezTo>
                      <a:pt x="1026160" y="990918"/>
                      <a:pt x="1038860" y="989965"/>
                      <a:pt x="1055370" y="993775"/>
                    </a:cubicBezTo>
                    <a:cubicBezTo>
                      <a:pt x="1092200" y="1003935"/>
                      <a:pt x="1130935" y="1016000"/>
                      <a:pt x="1171575" y="1029970"/>
                    </a:cubicBezTo>
                    <a:cubicBezTo>
                      <a:pt x="1212215" y="1043940"/>
                      <a:pt x="1248728" y="1057593"/>
                      <a:pt x="1281113" y="1070928"/>
                    </a:cubicBezTo>
                    <a:cubicBezTo>
                      <a:pt x="1313498" y="1084263"/>
                      <a:pt x="1337945" y="1096963"/>
                      <a:pt x="1354455" y="1109028"/>
                    </a:cubicBezTo>
                    <a:cubicBezTo>
                      <a:pt x="1370965" y="1121093"/>
                      <a:pt x="1372870" y="1130300"/>
                      <a:pt x="1360170" y="1136650"/>
                    </a:cubicBezTo>
                    <a:cubicBezTo>
                      <a:pt x="1329690" y="1153160"/>
                      <a:pt x="1288733" y="1166813"/>
                      <a:pt x="1237298" y="1177608"/>
                    </a:cubicBezTo>
                    <a:cubicBezTo>
                      <a:pt x="1185862" y="1188403"/>
                      <a:pt x="1129983" y="1196340"/>
                      <a:pt x="1069658" y="1201420"/>
                    </a:cubicBezTo>
                    <a:cubicBezTo>
                      <a:pt x="1009333" y="1206500"/>
                      <a:pt x="947103" y="1209040"/>
                      <a:pt x="882968" y="1209040"/>
                    </a:cubicBezTo>
                    <a:cubicBezTo>
                      <a:pt x="818832" y="1209040"/>
                      <a:pt x="758190" y="1206183"/>
                      <a:pt x="701040" y="1200468"/>
                    </a:cubicBezTo>
                    <a:cubicBezTo>
                      <a:pt x="643890" y="1194753"/>
                      <a:pt x="593090" y="1186498"/>
                      <a:pt x="548640" y="1175703"/>
                    </a:cubicBezTo>
                    <a:cubicBezTo>
                      <a:pt x="504190" y="1164908"/>
                      <a:pt x="472440" y="1151890"/>
                      <a:pt x="453390" y="1136650"/>
                    </a:cubicBezTo>
                    <a:close/>
                  </a:path>
                </a:pathLst>
              </a:custGeom>
              <a:solidFill>
                <a:srgbClr val="338727"/>
              </a:solid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17" name="图形 2">
                <a:extLst>
                  <a:ext uri="{FF2B5EF4-FFF2-40B4-BE49-F238E27FC236}">
                    <a16:creationId xmlns:a16="http://schemas.microsoft.com/office/drawing/2014/main" id="{BB70A109-4933-A7F9-D902-3C5815B96736}"/>
                  </a:ext>
                </a:extLst>
              </p:cNvPr>
              <p:cNvSpPr/>
              <p:nvPr/>
            </p:nvSpPr>
            <p:spPr>
              <a:xfrm>
                <a:off x="3183753" y="4718819"/>
                <a:ext cx="493599" cy="346708"/>
              </a:xfrm>
              <a:custGeom>
                <a:avLst/>
                <a:gdLst>
                  <a:gd name="connsiteX0" fmla="*/ 1316355 w 1744979"/>
                  <a:gd name="connsiteY0" fmla="*/ 1270 h 1209039"/>
                  <a:gd name="connsiteX1" fmla="*/ 1473518 w 1744979"/>
                  <a:gd name="connsiteY1" fmla="*/ 15557 h 1209039"/>
                  <a:gd name="connsiteX2" fmla="*/ 1610678 w 1744979"/>
                  <a:gd name="connsiteY2" fmla="*/ 65088 h 1209039"/>
                  <a:gd name="connsiteX3" fmla="*/ 1707833 w 1744979"/>
                  <a:gd name="connsiteY3" fmla="*/ 127952 h 1209039"/>
                  <a:gd name="connsiteX4" fmla="*/ 1744980 w 1744979"/>
                  <a:gd name="connsiteY4" fmla="*/ 184150 h 1209039"/>
                  <a:gd name="connsiteX5" fmla="*/ 1716405 w 1744979"/>
                  <a:gd name="connsiteY5" fmla="*/ 211772 h 1209039"/>
                  <a:gd name="connsiteX6" fmla="*/ 1644968 w 1744979"/>
                  <a:gd name="connsiteY6" fmla="*/ 220345 h 1209039"/>
                  <a:gd name="connsiteX7" fmla="*/ 1550670 w 1744979"/>
                  <a:gd name="connsiteY7" fmla="*/ 234632 h 1209039"/>
                  <a:gd name="connsiteX8" fmla="*/ 1453515 w 1744979"/>
                  <a:gd name="connsiteY8" fmla="*/ 281305 h 1209039"/>
                  <a:gd name="connsiteX9" fmla="*/ 1395413 w 1744979"/>
                  <a:gd name="connsiteY9" fmla="*/ 331787 h 1209039"/>
                  <a:gd name="connsiteX10" fmla="*/ 1340168 w 1744979"/>
                  <a:gd name="connsiteY10" fmla="*/ 385127 h 1209039"/>
                  <a:gd name="connsiteX11" fmla="*/ 1283018 w 1744979"/>
                  <a:gd name="connsiteY11" fmla="*/ 432753 h 1209039"/>
                  <a:gd name="connsiteX12" fmla="*/ 1219200 w 1744979"/>
                  <a:gd name="connsiteY12" fmla="*/ 466090 h 1209039"/>
                  <a:gd name="connsiteX13" fmla="*/ 1177290 w 1744979"/>
                  <a:gd name="connsiteY13" fmla="*/ 477520 h 1209039"/>
                  <a:gd name="connsiteX14" fmla="*/ 1124903 w 1744979"/>
                  <a:gd name="connsiteY14" fmla="*/ 480378 h 1209039"/>
                  <a:gd name="connsiteX15" fmla="*/ 1067753 w 1744979"/>
                  <a:gd name="connsiteY15" fmla="*/ 462280 h 1209039"/>
                  <a:gd name="connsiteX16" fmla="*/ 1011555 w 1744979"/>
                  <a:gd name="connsiteY16" fmla="*/ 410845 h 1209039"/>
                  <a:gd name="connsiteX17" fmla="*/ 982027 w 1744979"/>
                  <a:gd name="connsiteY17" fmla="*/ 465138 h 1209039"/>
                  <a:gd name="connsiteX18" fmla="*/ 960120 w 1744979"/>
                  <a:gd name="connsiteY18" fmla="*/ 532765 h 1209039"/>
                  <a:gd name="connsiteX19" fmla="*/ 943928 w 1744979"/>
                  <a:gd name="connsiteY19" fmla="*/ 608012 h 1209039"/>
                  <a:gd name="connsiteX20" fmla="*/ 933450 w 1744979"/>
                  <a:gd name="connsiteY20" fmla="*/ 681355 h 1209039"/>
                  <a:gd name="connsiteX21" fmla="*/ 927735 w 1744979"/>
                  <a:gd name="connsiteY21" fmla="*/ 752793 h 1209039"/>
                  <a:gd name="connsiteX22" fmla="*/ 926783 w 1744979"/>
                  <a:gd name="connsiteY22" fmla="*/ 837565 h 1209039"/>
                  <a:gd name="connsiteX23" fmla="*/ 931545 w 1744979"/>
                  <a:gd name="connsiteY23" fmla="*/ 914717 h 1209039"/>
                  <a:gd name="connsiteX24" fmla="*/ 942975 w 1744979"/>
                  <a:gd name="connsiteY24" fmla="*/ 965200 h 1209039"/>
                  <a:gd name="connsiteX25" fmla="*/ 952500 w 1744979"/>
                  <a:gd name="connsiteY25" fmla="*/ 993775 h 1209039"/>
                  <a:gd name="connsiteX26" fmla="*/ 942975 w 1744979"/>
                  <a:gd name="connsiteY26" fmla="*/ 1011872 h 1209039"/>
                  <a:gd name="connsiteX27" fmla="*/ 906780 w 1744979"/>
                  <a:gd name="connsiteY27" fmla="*/ 1020445 h 1209039"/>
                  <a:gd name="connsiteX28" fmla="*/ 865823 w 1744979"/>
                  <a:gd name="connsiteY28" fmla="*/ 1011872 h 1209039"/>
                  <a:gd name="connsiteX29" fmla="*/ 855345 w 1744979"/>
                  <a:gd name="connsiteY29" fmla="*/ 993775 h 1209039"/>
                  <a:gd name="connsiteX30" fmla="*/ 862965 w 1744979"/>
                  <a:gd name="connsiteY30" fmla="*/ 967105 h 1209039"/>
                  <a:gd name="connsiteX31" fmla="*/ 875348 w 1744979"/>
                  <a:gd name="connsiteY31" fmla="*/ 922338 h 1209039"/>
                  <a:gd name="connsiteX32" fmla="*/ 877253 w 1744979"/>
                  <a:gd name="connsiteY32" fmla="*/ 867093 h 1209039"/>
                  <a:gd name="connsiteX33" fmla="*/ 874395 w 1744979"/>
                  <a:gd name="connsiteY33" fmla="*/ 807085 h 1209039"/>
                  <a:gd name="connsiteX34" fmla="*/ 872490 w 1744979"/>
                  <a:gd name="connsiteY34" fmla="*/ 748030 h 1209039"/>
                  <a:gd name="connsiteX35" fmla="*/ 813435 w 1744979"/>
                  <a:gd name="connsiteY35" fmla="*/ 645160 h 1209039"/>
                  <a:gd name="connsiteX36" fmla="*/ 750570 w 1744979"/>
                  <a:gd name="connsiteY36" fmla="*/ 565150 h 1209039"/>
                  <a:gd name="connsiteX37" fmla="*/ 701993 w 1744979"/>
                  <a:gd name="connsiteY37" fmla="*/ 633730 h 1209039"/>
                  <a:gd name="connsiteX38" fmla="*/ 645795 w 1744979"/>
                  <a:gd name="connsiteY38" fmla="*/ 665163 h 1209039"/>
                  <a:gd name="connsiteX39" fmla="*/ 591503 w 1744979"/>
                  <a:gd name="connsiteY39" fmla="*/ 672783 h 1209039"/>
                  <a:gd name="connsiteX40" fmla="*/ 546735 w 1744979"/>
                  <a:gd name="connsiteY40" fmla="*/ 668020 h 1209039"/>
                  <a:gd name="connsiteX41" fmla="*/ 481965 w 1744979"/>
                  <a:gd name="connsiteY41" fmla="*/ 646113 h 1209039"/>
                  <a:gd name="connsiteX42" fmla="*/ 421005 w 1744979"/>
                  <a:gd name="connsiteY42" fmla="*/ 609918 h 1209039"/>
                  <a:gd name="connsiteX43" fmla="*/ 359093 w 1744979"/>
                  <a:gd name="connsiteY43" fmla="*/ 567055 h 1209039"/>
                  <a:gd name="connsiteX44" fmla="*/ 295275 w 1744979"/>
                  <a:gd name="connsiteY44" fmla="*/ 527050 h 1209039"/>
                  <a:gd name="connsiteX45" fmla="*/ 193358 w 1744979"/>
                  <a:gd name="connsiteY45" fmla="*/ 496570 h 1209039"/>
                  <a:gd name="connsiteX46" fmla="*/ 98108 w 1744979"/>
                  <a:gd name="connsiteY46" fmla="*/ 499427 h 1209039"/>
                  <a:gd name="connsiteX47" fmla="*/ 27623 w 1744979"/>
                  <a:gd name="connsiteY47" fmla="*/ 503238 h 1209039"/>
                  <a:gd name="connsiteX48" fmla="*/ 0 w 1744979"/>
                  <a:gd name="connsiteY48" fmla="*/ 477520 h 1209039"/>
                  <a:gd name="connsiteX49" fmla="*/ 31433 w 1744979"/>
                  <a:gd name="connsiteY49" fmla="*/ 414655 h 1209039"/>
                  <a:gd name="connsiteX50" fmla="*/ 115253 w 1744979"/>
                  <a:gd name="connsiteY50" fmla="*/ 339408 h 1209039"/>
                  <a:gd name="connsiteX51" fmla="*/ 238125 w 1744979"/>
                  <a:gd name="connsiteY51" fmla="*/ 272733 h 1209039"/>
                  <a:gd name="connsiteX52" fmla="*/ 386715 w 1744979"/>
                  <a:gd name="connsiteY52" fmla="*/ 235585 h 1209039"/>
                  <a:gd name="connsiteX53" fmla="*/ 585788 w 1744979"/>
                  <a:gd name="connsiteY53" fmla="*/ 247967 h 1209039"/>
                  <a:gd name="connsiteX54" fmla="*/ 709613 w 1744979"/>
                  <a:gd name="connsiteY54" fmla="*/ 315595 h 1209039"/>
                  <a:gd name="connsiteX55" fmla="*/ 765810 w 1744979"/>
                  <a:gd name="connsiteY55" fmla="*/ 416560 h 1209039"/>
                  <a:gd name="connsiteX56" fmla="*/ 762000 w 1744979"/>
                  <a:gd name="connsiteY56" fmla="*/ 530860 h 1209039"/>
                  <a:gd name="connsiteX57" fmla="*/ 882015 w 1744979"/>
                  <a:gd name="connsiteY57" fmla="*/ 671830 h 1209039"/>
                  <a:gd name="connsiteX58" fmla="*/ 929640 w 1744979"/>
                  <a:gd name="connsiteY58" fmla="*/ 483235 h 1209039"/>
                  <a:gd name="connsiteX59" fmla="*/ 958215 w 1744979"/>
                  <a:gd name="connsiteY59" fmla="*/ 427990 h 1209039"/>
                  <a:gd name="connsiteX60" fmla="*/ 990600 w 1744979"/>
                  <a:gd name="connsiteY60" fmla="*/ 378460 h 1209039"/>
                  <a:gd name="connsiteX61" fmla="*/ 959168 w 1744979"/>
                  <a:gd name="connsiteY61" fmla="*/ 260350 h 1209039"/>
                  <a:gd name="connsiteX62" fmla="*/ 995363 w 1744979"/>
                  <a:gd name="connsiteY62" fmla="*/ 142240 h 1209039"/>
                  <a:gd name="connsiteX63" fmla="*/ 1110615 w 1744979"/>
                  <a:gd name="connsiteY63" fmla="*/ 47943 h 1209039"/>
                  <a:gd name="connsiteX64" fmla="*/ 1316355 w 1744979"/>
                  <a:gd name="connsiteY64" fmla="*/ 1270 h 1209039"/>
                  <a:gd name="connsiteX65" fmla="*/ 748665 w 1744979"/>
                  <a:gd name="connsiteY65" fmla="*/ 525145 h 1209039"/>
                  <a:gd name="connsiteX66" fmla="*/ 523875 w 1744979"/>
                  <a:gd name="connsiteY66" fmla="*/ 407035 h 1209039"/>
                  <a:gd name="connsiteX67" fmla="*/ 280035 w 1744979"/>
                  <a:gd name="connsiteY67" fmla="*/ 412750 h 1209039"/>
                  <a:gd name="connsiteX68" fmla="*/ 278130 w 1744979"/>
                  <a:gd name="connsiteY68" fmla="*/ 413703 h 1209039"/>
                  <a:gd name="connsiteX69" fmla="*/ 283845 w 1744979"/>
                  <a:gd name="connsiteY69" fmla="*/ 414655 h 1209039"/>
                  <a:gd name="connsiteX70" fmla="*/ 396240 w 1744979"/>
                  <a:gd name="connsiteY70" fmla="*/ 409893 h 1209039"/>
                  <a:gd name="connsiteX71" fmla="*/ 511493 w 1744979"/>
                  <a:gd name="connsiteY71" fmla="*/ 427038 h 1209039"/>
                  <a:gd name="connsiteX72" fmla="*/ 626745 w 1744979"/>
                  <a:gd name="connsiteY72" fmla="*/ 474663 h 1209039"/>
                  <a:gd name="connsiteX73" fmla="*/ 739140 w 1744979"/>
                  <a:gd name="connsiteY73" fmla="*/ 559435 h 1209039"/>
                  <a:gd name="connsiteX74" fmla="*/ 1447800 w 1744979"/>
                  <a:gd name="connsiteY74" fmla="*/ 163195 h 1209039"/>
                  <a:gd name="connsiteX75" fmla="*/ 1453515 w 1744979"/>
                  <a:gd name="connsiteY75" fmla="*/ 162243 h 1209039"/>
                  <a:gd name="connsiteX76" fmla="*/ 1449705 w 1744979"/>
                  <a:gd name="connsiteY76" fmla="*/ 161290 h 1209039"/>
                  <a:gd name="connsiteX77" fmla="*/ 1198245 w 1744979"/>
                  <a:gd name="connsiteY77" fmla="*/ 204152 h 1209039"/>
                  <a:gd name="connsiteX78" fmla="*/ 1000125 w 1744979"/>
                  <a:gd name="connsiteY78" fmla="*/ 368935 h 1209039"/>
                  <a:gd name="connsiteX79" fmla="*/ 1019175 w 1744979"/>
                  <a:gd name="connsiteY79" fmla="*/ 401320 h 1209039"/>
                  <a:gd name="connsiteX80" fmla="*/ 1124903 w 1744979"/>
                  <a:gd name="connsiteY80" fmla="*/ 285115 h 1209039"/>
                  <a:gd name="connsiteX81" fmla="*/ 1235393 w 1744979"/>
                  <a:gd name="connsiteY81" fmla="*/ 212725 h 1209039"/>
                  <a:gd name="connsiteX82" fmla="*/ 1344930 w 1744979"/>
                  <a:gd name="connsiteY82" fmla="*/ 175578 h 1209039"/>
                  <a:gd name="connsiteX83" fmla="*/ 1447800 w 1744979"/>
                  <a:gd name="connsiteY83" fmla="*/ 163195 h 1209039"/>
                  <a:gd name="connsiteX84" fmla="*/ 453390 w 1744979"/>
                  <a:gd name="connsiteY84" fmla="*/ 1136650 h 1209039"/>
                  <a:gd name="connsiteX85" fmla="*/ 462915 w 1744979"/>
                  <a:gd name="connsiteY85" fmla="*/ 1105218 h 1209039"/>
                  <a:gd name="connsiteX86" fmla="*/ 535305 w 1744979"/>
                  <a:gd name="connsiteY86" fmla="*/ 1068070 h 1209039"/>
                  <a:gd name="connsiteX87" fmla="*/ 642938 w 1744979"/>
                  <a:gd name="connsiteY87" fmla="*/ 1029018 h 1209039"/>
                  <a:gd name="connsiteX88" fmla="*/ 758190 w 1744979"/>
                  <a:gd name="connsiteY88" fmla="*/ 993775 h 1209039"/>
                  <a:gd name="connsiteX89" fmla="*/ 797243 w 1744979"/>
                  <a:gd name="connsiteY89" fmla="*/ 994727 h 1209039"/>
                  <a:gd name="connsiteX90" fmla="*/ 823913 w 1744979"/>
                  <a:gd name="connsiteY90" fmla="*/ 1016635 h 1209039"/>
                  <a:gd name="connsiteX91" fmla="*/ 854393 w 1744979"/>
                  <a:gd name="connsiteY91" fmla="*/ 1042353 h 1209039"/>
                  <a:gd name="connsiteX92" fmla="*/ 906780 w 1744979"/>
                  <a:gd name="connsiteY92" fmla="*/ 1054735 h 1209039"/>
                  <a:gd name="connsiteX93" fmla="*/ 959168 w 1744979"/>
                  <a:gd name="connsiteY93" fmla="*/ 1042353 h 1209039"/>
                  <a:gd name="connsiteX94" fmla="*/ 990600 w 1744979"/>
                  <a:gd name="connsiteY94" fmla="*/ 1017588 h 1209039"/>
                  <a:gd name="connsiteX95" fmla="*/ 1017270 w 1744979"/>
                  <a:gd name="connsiteY95" fmla="*/ 996633 h 1209039"/>
                  <a:gd name="connsiteX96" fmla="*/ 1055370 w 1744979"/>
                  <a:gd name="connsiteY96" fmla="*/ 993775 h 1209039"/>
                  <a:gd name="connsiteX97" fmla="*/ 1171575 w 1744979"/>
                  <a:gd name="connsiteY97" fmla="*/ 1029970 h 1209039"/>
                  <a:gd name="connsiteX98" fmla="*/ 1281113 w 1744979"/>
                  <a:gd name="connsiteY98" fmla="*/ 1070928 h 1209039"/>
                  <a:gd name="connsiteX99" fmla="*/ 1354455 w 1744979"/>
                  <a:gd name="connsiteY99" fmla="*/ 1109028 h 1209039"/>
                  <a:gd name="connsiteX100" fmla="*/ 1360170 w 1744979"/>
                  <a:gd name="connsiteY100" fmla="*/ 1136650 h 1209039"/>
                  <a:gd name="connsiteX101" fmla="*/ 1237298 w 1744979"/>
                  <a:gd name="connsiteY101" fmla="*/ 1177608 h 1209039"/>
                  <a:gd name="connsiteX102" fmla="*/ 1069658 w 1744979"/>
                  <a:gd name="connsiteY102" fmla="*/ 1201420 h 1209039"/>
                  <a:gd name="connsiteX103" fmla="*/ 882968 w 1744979"/>
                  <a:gd name="connsiteY103" fmla="*/ 1209040 h 1209039"/>
                  <a:gd name="connsiteX104" fmla="*/ 701040 w 1744979"/>
                  <a:gd name="connsiteY104" fmla="*/ 1200468 h 1209039"/>
                  <a:gd name="connsiteX105" fmla="*/ 548640 w 1744979"/>
                  <a:gd name="connsiteY105" fmla="*/ 1175703 h 1209039"/>
                  <a:gd name="connsiteX106" fmla="*/ 453390 w 1744979"/>
                  <a:gd name="connsiteY106" fmla="*/ 1136650 h 120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744979" h="1209039">
                    <a:moveTo>
                      <a:pt x="1316355" y="1270"/>
                    </a:moveTo>
                    <a:cubicBezTo>
                      <a:pt x="1369695" y="-2540"/>
                      <a:pt x="1422083" y="2222"/>
                      <a:pt x="1473518" y="15557"/>
                    </a:cubicBezTo>
                    <a:cubicBezTo>
                      <a:pt x="1524953" y="28892"/>
                      <a:pt x="1570673" y="45402"/>
                      <a:pt x="1610678" y="65088"/>
                    </a:cubicBezTo>
                    <a:cubicBezTo>
                      <a:pt x="1650683" y="84773"/>
                      <a:pt x="1683068" y="105728"/>
                      <a:pt x="1707833" y="127952"/>
                    </a:cubicBezTo>
                    <a:cubicBezTo>
                      <a:pt x="1732598" y="150177"/>
                      <a:pt x="1744980" y="168910"/>
                      <a:pt x="1744980" y="184150"/>
                    </a:cubicBezTo>
                    <a:cubicBezTo>
                      <a:pt x="1744980" y="199390"/>
                      <a:pt x="1735455" y="208598"/>
                      <a:pt x="1716405" y="211772"/>
                    </a:cubicBezTo>
                    <a:cubicBezTo>
                      <a:pt x="1697355" y="214947"/>
                      <a:pt x="1673543" y="217805"/>
                      <a:pt x="1644968" y="220345"/>
                    </a:cubicBezTo>
                    <a:cubicBezTo>
                      <a:pt x="1616393" y="222885"/>
                      <a:pt x="1584960" y="227647"/>
                      <a:pt x="1550670" y="234632"/>
                    </a:cubicBezTo>
                    <a:cubicBezTo>
                      <a:pt x="1516380" y="241617"/>
                      <a:pt x="1483995" y="257175"/>
                      <a:pt x="1453515" y="281305"/>
                    </a:cubicBezTo>
                    <a:cubicBezTo>
                      <a:pt x="1433195" y="296545"/>
                      <a:pt x="1413828" y="313373"/>
                      <a:pt x="1395413" y="331787"/>
                    </a:cubicBezTo>
                    <a:cubicBezTo>
                      <a:pt x="1376997" y="350203"/>
                      <a:pt x="1358583" y="367983"/>
                      <a:pt x="1340168" y="385127"/>
                    </a:cubicBezTo>
                    <a:cubicBezTo>
                      <a:pt x="1321753" y="402272"/>
                      <a:pt x="1302703" y="418148"/>
                      <a:pt x="1283018" y="432753"/>
                    </a:cubicBezTo>
                    <a:cubicBezTo>
                      <a:pt x="1263333" y="447358"/>
                      <a:pt x="1242060" y="458470"/>
                      <a:pt x="1219200" y="466090"/>
                    </a:cubicBezTo>
                    <a:cubicBezTo>
                      <a:pt x="1207770" y="469900"/>
                      <a:pt x="1193800" y="473710"/>
                      <a:pt x="1177290" y="477520"/>
                    </a:cubicBezTo>
                    <a:cubicBezTo>
                      <a:pt x="1160780" y="481330"/>
                      <a:pt x="1143318" y="482282"/>
                      <a:pt x="1124903" y="480378"/>
                    </a:cubicBezTo>
                    <a:cubicBezTo>
                      <a:pt x="1106488" y="478473"/>
                      <a:pt x="1087438" y="472440"/>
                      <a:pt x="1067753" y="462280"/>
                    </a:cubicBezTo>
                    <a:cubicBezTo>
                      <a:pt x="1048068" y="452120"/>
                      <a:pt x="1029335" y="434975"/>
                      <a:pt x="1011555" y="410845"/>
                    </a:cubicBezTo>
                    <a:cubicBezTo>
                      <a:pt x="1000125" y="426085"/>
                      <a:pt x="990283" y="444183"/>
                      <a:pt x="982027" y="465138"/>
                    </a:cubicBezTo>
                    <a:cubicBezTo>
                      <a:pt x="973773" y="486092"/>
                      <a:pt x="966470" y="508635"/>
                      <a:pt x="960120" y="532765"/>
                    </a:cubicBezTo>
                    <a:cubicBezTo>
                      <a:pt x="953770" y="556895"/>
                      <a:pt x="948373" y="581978"/>
                      <a:pt x="943928" y="608012"/>
                    </a:cubicBezTo>
                    <a:cubicBezTo>
                      <a:pt x="939482" y="634048"/>
                      <a:pt x="935990" y="658495"/>
                      <a:pt x="933450" y="681355"/>
                    </a:cubicBezTo>
                    <a:cubicBezTo>
                      <a:pt x="930910" y="700405"/>
                      <a:pt x="929005" y="724218"/>
                      <a:pt x="927735" y="752793"/>
                    </a:cubicBezTo>
                    <a:cubicBezTo>
                      <a:pt x="926465" y="781368"/>
                      <a:pt x="926148" y="809625"/>
                      <a:pt x="926783" y="837565"/>
                    </a:cubicBezTo>
                    <a:cubicBezTo>
                      <a:pt x="927418" y="865505"/>
                      <a:pt x="929005" y="891222"/>
                      <a:pt x="931545" y="914717"/>
                    </a:cubicBezTo>
                    <a:cubicBezTo>
                      <a:pt x="934085" y="938212"/>
                      <a:pt x="937895" y="955040"/>
                      <a:pt x="942975" y="965200"/>
                    </a:cubicBezTo>
                    <a:cubicBezTo>
                      <a:pt x="949325" y="976630"/>
                      <a:pt x="952500" y="986155"/>
                      <a:pt x="952500" y="993775"/>
                    </a:cubicBezTo>
                    <a:cubicBezTo>
                      <a:pt x="952500" y="1000125"/>
                      <a:pt x="949325" y="1006158"/>
                      <a:pt x="942975" y="1011872"/>
                    </a:cubicBezTo>
                    <a:cubicBezTo>
                      <a:pt x="936625" y="1017588"/>
                      <a:pt x="924560" y="1020445"/>
                      <a:pt x="906780" y="1020445"/>
                    </a:cubicBezTo>
                    <a:cubicBezTo>
                      <a:pt x="886460" y="1020445"/>
                      <a:pt x="872808" y="1017588"/>
                      <a:pt x="865823" y="1011872"/>
                    </a:cubicBezTo>
                    <a:cubicBezTo>
                      <a:pt x="858838" y="1006158"/>
                      <a:pt x="855345" y="1000125"/>
                      <a:pt x="855345" y="993775"/>
                    </a:cubicBezTo>
                    <a:cubicBezTo>
                      <a:pt x="854075" y="986155"/>
                      <a:pt x="856615" y="977265"/>
                      <a:pt x="862965" y="967105"/>
                    </a:cubicBezTo>
                    <a:cubicBezTo>
                      <a:pt x="869315" y="954405"/>
                      <a:pt x="873443" y="939483"/>
                      <a:pt x="875348" y="922338"/>
                    </a:cubicBezTo>
                    <a:cubicBezTo>
                      <a:pt x="877253" y="905193"/>
                      <a:pt x="877888" y="886777"/>
                      <a:pt x="877253" y="867093"/>
                    </a:cubicBezTo>
                    <a:cubicBezTo>
                      <a:pt x="876618" y="847407"/>
                      <a:pt x="875665" y="827405"/>
                      <a:pt x="874395" y="807085"/>
                    </a:cubicBezTo>
                    <a:cubicBezTo>
                      <a:pt x="873125" y="786765"/>
                      <a:pt x="872490" y="767080"/>
                      <a:pt x="872490" y="748030"/>
                    </a:cubicBezTo>
                    <a:cubicBezTo>
                      <a:pt x="852170" y="707390"/>
                      <a:pt x="832485" y="673100"/>
                      <a:pt x="813435" y="645160"/>
                    </a:cubicBezTo>
                    <a:cubicBezTo>
                      <a:pt x="794385" y="617220"/>
                      <a:pt x="773430" y="590550"/>
                      <a:pt x="750570" y="565150"/>
                    </a:cubicBezTo>
                    <a:cubicBezTo>
                      <a:pt x="736600" y="595630"/>
                      <a:pt x="720408" y="618490"/>
                      <a:pt x="701993" y="633730"/>
                    </a:cubicBezTo>
                    <a:cubicBezTo>
                      <a:pt x="683578" y="648970"/>
                      <a:pt x="664845" y="659447"/>
                      <a:pt x="645795" y="665163"/>
                    </a:cubicBezTo>
                    <a:cubicBezTo>
                      <a:pt x="626745" y="670878"/>
                      <a:pt x="608648" y="673418"/>
                      <a:pt x="591503" y="672783"/>
                    </a:cubicBezTo>
                    <a:cubicBezTo>
                      <a:pt x="574358" y="672147"/>
                      <a:pt x="559435" y="670560"/>
                      <a:pt x="546735" y="668020"/>
                    </a:cubicBezTo>
                    <a:cubicBezTo>
                      <a:pt x="523875" y="664210"/>
                      <a:pt x="502285" y="656908"/>
                      <a:pt x="481965" y="646113"/>
                    </a:cubicBezTo>
                    <a:cubicBezTo>
                      <a:pt x="461645" y="635318"/>
                      <a:pt x="441325" y="623253"/>
                      <a:pt x="421005" y="609918"/>
                    </a:cubicBezTo>
                    <a:cubicBezTo>
                      <a:pt x="400685" y="596583"/>
                      <a:pt x="380048" y="582295"/>
                      <a:pt x="359093" y="567055"/>
                    </a:cubicBezTo>
                    <a:cubicBezTo>
                      <a:pt x="338138" y="551815"/>
                      <a:pt x="316865" y="538480"/>
                      <a:pt x="295275" y="527050"/>
                    </a:cubicBezTo>
                    <a:cubicBezTo>
                      <a:pt x="262255" y="508000"/>
                      <a:pt x="228282" y="497840"/>
                      <a:pt x="193358" y="496570"/>
                    </a:cubicBezTo>
                    <a:cubicBezTo>
                      <a:pt x="158433" y="495300"/>
                      <a:pt x="126683" y="496252"/>
                      <a:pt x="98108" y="499427"/>
                    </a:cubicBezTo>
                    <a:cubicBezTo>
                      <a:pt x="69533" y="502602"/>
                      <a:pt x="46038" y="503873"/>
                      <a:pt x="27623" y="503238"/>
                    </a:cubicBezTo>
                    <a:cubicBezTo>
                      <a:pt x="9208" y="502602"/>
                      <a:pt x="0" y="494030"/>
                      <a:pt x="0" y="477520"/>
                    </a:cubicBezTo>
                    <a:cubicBezTo>
                      <a:pt x="0" y="461010"/>
                      <a:pt x="10478" y="440055"/>
                      <a:pt x="31433" y="414655"/>
                    </a:cubicBezTo>
                    <a:cubicBezTo>
                      <a:pt x="52388" y="389255"/>
                      <a:pt x="80328" y="364173"/>
                      <a:pt x="115253" y="339408"/>
                    </a:cubicBezTo>
                    <a:cubicBezTo>
                      <a:pt x="150178" y="314642"/>
                      <a:pt x="191135" y="292418"/>
                      <a:pt x="238125" y="272733"/>
                    </a:cubicBezTo>
                    <a:cubicBezTo>
                      <a:pt x="285115" y="253048"/>
                      <a:pt x="334645" y="240665"/>
                      <a:pt x="386715" y="235585"/>
                    </a:cubicBezTo>
                    <a:cubicBezTo>
                      <a:pt x="466725" y="227965"/>
                      <a:pt x="533083" y="232093"/>
                      <a:pt x="585788" y="247967"/>
                    </a:cubicBezTo>
                    <a:cubicBezTo>
                      <a:pt x="638493" y="263842"/>
                      <a:pt x="679768" y="286385"/>
                      <a:pt x="709613" y="315595"/>
                    </a:cubicBezTo>
                    <a:cubicBezTo>
                      <a:pt x="739458" y="344805"/>
                      <a:pt x="758190" y="378460"/>
                      <a:pt x="765810" y="416560"/>
                    </a:cubicBezTo>
                    <a:cubicBezTo>
                      <a:pt x="773430" y="454660"/>
                      <a:pt x="772160" y="492760"/>
                      <a:pt x="762000" y="530860"/>
                    </a:cubicBezTo>
                    <a:cubicBezTo>
                      <a:pt x="802640" y="567690"/>
                      <a:pt x="842645" y="614680"/>
                      <a:pt x="882015" y="671830"/>
                    </a:cubicBezTo>
                    <a:cubicBezTo>
                      <a:pt x="888365" y="609600"/>
                      <a:pt x="904240" y="546735"/>
                      <a:pt x="929640" y="483235"/>
                    </a:cubicBezTo>
                    <a:cubicBezTo>
                      <a:pt x="939800" y="461645"/>
                      <a:pt x="949325" y="443230"/>
                      <a:pt x="958215" y="427990"/>
                    </a:cubicBezTo>
                    <a:cubicBezTo>
                      <a:pt x="967105" y="412750"/>
                      <a:pt x="977900" y="396240"/>
                      <a:pt x="990600" y="378460"/>
                    </a:cubicBezTo>
                    <a:cubicBezTo>
                      <a:pt x="970280" y="341630"/>
                      <a:pt x="959802" y="302260"/>
                      <a:pt x="959168" y="260350"/>
                    </a:cubicBezTo>
                    <a:cubicBezTo>
                      <a:pt x="958533" y="218440"/>
                      <a:pt x="970598" y="179070"/>
                      <a:pt x="995363" y="142240"/>
                    </a:cubicBezTo>
                    <a:cubicBezTo>
                      <a:pt x="1020128" y="105410"/>
                      <a:pt x="1058545" y="73977"/>
                      <a:pt x="1110615" y="47943"/>
                    </a:cubicBezTo>
                    <a:cubicBezTo>
                      <a:pt x="1162685" y="21908"/>
                      <a:pt x="1231265" y="6350"/>
                      <a:pt x="1316355" y="1270"/>
                    </a:cubicBezTo>
                    <a:close/>
                    <a:moveTo>
                      <a:pt x="748665" y="525145"/>
                    </a:moveTo>
                    <a:cubicBezTo>
                      <a:pt x="677545" y="464185"/>
                      <a:pt x="602615" y="424815"/>
                      <a:pt x="523875" y="407035"/>
                    </a:cubicBezTo>
                    <a:cubicBezTo>
                      <a:pt x="445135" y="389255"/>
                      <a:pt x="363855" y="391160"/>
                      <a:pt x="280035" y="412750"/>
                    </a:cubicBezTo>
                    <a:cubicBezTo>
                      <a:pt x="277495" y="412750"/>
                      <a:pt x="276860" y="413068"/>
                      <a:pt x="278130" y="413703"/>
                    </a:cubicBezTo>
                    <a:cubicBezTo>
                      <a:pt x="279400" y="414338"/>
                      <a:pt x="281305" y="414655"/>
                      <a:pt x="283845" y="414655"/>
                    </a:cubicBezTo>
                    <a:cubicBezTo>
                      <a:pt x="320675" y="410845"/>
                      <a:pt x="358140" y="409258"/>
                      <a:pt x="396240" y="409893"/>
                    </a:cubicBezTo>
                    <a:cubicBezTo>
                      <a:pt x="434340" y="410528"/>
                      <a:pt x="472758" y="416243"/>
                      <a:pt x="511493" y="427038"/>
                    </a:cubicBezTo>
                    <a:cubicBezTo>
                      <a:pt x="550228" y="437833"/>
                      <a:pt x="588645" y="453708"/>
                      <a:pt x="626745" y="474663"/>
                    </a:cubicBezTo>
                    <a:cubicBezTo>
                      <a:pt x="664845" y="495618"/>
                      <a:pt x="702310" y="523875"/>
                      <a:pt x="739140" y="559435"/>
                    </a:cubicBezTo>
                    <a:close/>
                    <a:moveTo>
                      <a:pt x="1447800" y="163195"/>
                    </a:moveTo>
                    <a:cubicBezTo>
                      <a:pt x="1450340" y="163195"/>
                      <a:pt x="1452245" y="162878"/>
                      <a:pt x="1453515" y="162243"/>
                    </a:cubicBezTo>
                    <a:cubicBezTo>
                      <a:pt x="1454785" y="161608"/>
                      <a:pt x="1453515" y="161290"/>
                      <a:pt x="1449705" y="161290"/>
                    </a:cubicBezTo>
                    <a:cubicBezTo>
                      <a:pt x="1356995" y="152400"/>
                      <a:pt x="1273175" y="166688"/>
                      <a:pt x="1198245" y="204152"/>
                    </a:cubicBezTo>
                    <a:cubicBezTo>
                      <a:pt x="1123315" y="241617"/>
                      <a:pt x="1057275" y="296545"/>
                      <a:pt x="1000125" y="368935"/>
                    </a:cubicBezTo>
                    <a:lnTo>
                      <a:pt x="1019175" y="401320"/>
                    </a:lnTo>
                    <a:cubicBezTo>
                      <a:pt x="1053465" y="354330"/>
                      <a:pt x="1088708" y="315595"/>
                      <a:pt x="1124903" y="285115"/>
                    </a:cubicBezTo>
                    <a:cubicBezTo>
                      <a:pt x="1161098" y="254635"/>
                      <a:pt x="1197928" y="230505"/>
                      <a:pt x="1235393" y="212725"/>
                    </a:cubicBezTo>
                    <a:cubicBezTo>
                      <a:pt x="1272858" y="194945"/>
                      <a:pt x="1309370" y="182563"/>
                      <a:pt x="1344930" y="175578"/>
                    </a:cubicBezTo>
                    <a:cubicBezTo>
                      <a:pt x="1380490" y="168593"/>
                      <a:pt x="1414780" y="164465"/>
                      <a:pt x="1447800" y="163195"/>
                    </a:cubicBezTo>
                    <a:close/>
                    <a:moveTo>
                      <a:pt x="453390" y="1136650"/>
                    </a:moveTo>
                    <a:cubicBezTo>
                      <a:pt x="443230" y="1127760"/>
                      <a:pt x="446405" y="1117283"/>
                      <a:pt x="462915" y="1105218"/>
                    </a:cubicBezTo>
                    <a:cubicBezTo>
                      <a:pt x="479425" y="1093153"/>
                      <a:pt x="503555" y="1080770"/>
                      <a:pt x="535305" y="1068070"/>
                    </a:cubicBezTo>
                    <a:cubicBezTo>
                      <a:pt x="567055" y="1055370"/>
                      <a:pt x="602933" y="1042353"/>
                      <a:pt x="642938" y="1029018"/>
                    </a:cubicBezTo>
                    <a:cubicBezTo>
                      <a:pt x="682943" y="1015683"/>
                      <a:pt x="721360" y="1003935"/>
                      <a:pt x="758190" y="993775"/>
                    </a:cubicBezTo>
                    <a:cubicBezTo>
                      <a:pt x="774700" y="988695"/>
                      <a:pt x="787718" y="989013"/>
                      <a:pt x="797243" y="994727"/>
                    </a:cubicBezTo>
                    <a:cubicBezTo>
                      <a:pt x="806768" y="1000443"/>
                      <a:pt x="815658" y="1007745"/>
                      <a:pt x="823913" y="1016635"/>
                    </a:cubicBezTo>
                    <a:cubicBezTo>
                      <a:pt x="832168" y="1025525"/>
                      <a:pt x="842328" y="1034097"/>
                      <a:pt x="854393" y="1042353"/>
                    </a:cubicBezTo>
                    <a:cubicBezTo>
                      <a:pt x="866458" y="1050608"/>
                      <a:pt x="883920" y="1054735"/>
                      <a:pt x="906780" y="1054735"/>
                    </a:cubicBezTo>
                    <a:cubicBezTo>
                      <a:pt x="929640" y="1054735"/>
                      <a:pt x="947103" y="1050608"/>
                      <a:pt x="959168" y="1042353"/>
                    </a:cubicBezTo>
                    <a:cubicBezTo>
                      <a:pt x="971233" y="1034098"/>
                      <a:pt x="981710" y="1025843"/>
                      <a:pt x="990600" y="1017588"/>
                    </a:cubicBezTo>
                    <a:cubicBezTo>
                      <a:pt x="999490" y="1009333"/>
                      <a:pt x="1008380" y="1002348"/>
                      <a:pt x="1017270" y="996633"/>
                    </a:cubicBezTo>
                    <a:cubicBezTo>
                      <a:pt x="1026160" y="990918"/>
                      <a:pt x="1038860" y="989965"/>
                      <a:pt x="1055370" y="993775"/>
                    </a:cubicBezTo>
                    <a:cubicBezTo>
                      <a:pt x="1092200" y="1003935"/>
                      <a:pt x="1130935" y="1016000"/>
                      <a:pt x="1171575" y="1029970"/>
                    </a:cubicBezTo>
                    <a:cubicBezTo>
                      <a:pt x="1212215" y="1043940"/>
                      <a:pt x="1248728" y="1057593"/>
                      <a:pt x="1281113" y="1070928"/>
                    </a:cubicBezTo>
                    <a:cubicBezTo>
                      <a:pt x="1313498" y="1084263"/>
                      <a:pt x="1337945" y="1096963"/>
                      <a:pt x="1354455" y="1109028"/>
                    </a:cubicBezTo>
                    <a:cubicBezTo>
                      <a:pt x="1370965" y="1121093"/>
                      <a:pt x="1372870" y="1130300"/>
                      <a:pt x="1360170" y="1136650"/>
                    </a:cubicBezTo>
                    <a:cubicBezTo>
                      <a:pt x="1329690" y="1153160"/>
                      <a:pt x="1288733" y="1166813"/>
                      <a:pt x="1237298" y="1177608"/>
                    </a:cubicBezTo>
                    <a:cubicBezTo>
                      <a:pt x="1185862" y="1188403"/>
                      <a:pt x="1129983" y="1196340"/>
                      <a:pt x="1069658" y="1201420"/>
                    </a:cubicBezTo>
                    <a:cubicBezTo>
                      <a:pt x="1009333" y="1206500"/>
                      <a:pt x="947103" y="1209040"/>
                      <a:pt x="882968" y="1209040"/>
                    </a:cubicBezTo>
                    <a:cubicBezTo>
                      <a:pt x="818832" y="1209040"/>
                      <a:pt x="758190" y="1206183"/>
                      <a:pt x="701040" y="1200468"/>
                    </a:cubicBezTo>
                    <a:cubicBezTo>
                      <a:pt x="643890" y="1194753"/>
                      <a:pt x="593090" y="1186498"/>
                      <a:pt x="548640" y="1175703"/>
                    </a:cubicBezTo>
                    <a:cubicBezTo>
                      <a:pt x="504190" y="1164908"/>
                      <a:pt x="472440" y="1151890"/>
                      <a:pt x="453390" y="1136650"/>
                    </a:cubicBezTo>
                    <a:close/>
                  </a:path>
                </a:pathLst>
              </a:custGeom>
              <a:solidFill>
                <a:srgbClr val="338727"/>
              </a:solid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pic>
            <p:nvPicPr>
              <p:cNvPr id="118" name="图片 117">
                <a:extLst>
                  <a:ext uri="{FF2B5EF4-FFF2-40B4-BE49-F238E27FC236}">
                    <a16:creationId xmlns:a16="http://schemas.microsoft.com/office/drawing/2014/main" id="{EA9BE418-B8F4-2D8D-7CA7-66A8B1019D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280756" y="1779677"/>
                <a:ext cx="778338" cy="612941"/>
              </a:xfrm>
              <a:prstGeom prst="rect">
                <a:avLst/>
              </a:prstGeom>
            </p:spPr>
          </p:pic>
          <p:pic>
            <p:nvPicPr>
              <p:cNvPr id="119" name="图片 118">
                <a:extLst>
                  <a:ext uri="{FF2B5EF4-FFF2-40B4-BE49-F238E27FC236}">
                    <a16:creationId xmlns:a16="http://schemas.microsoft.com/office/drawing/2014/main" id="{07E50187-D6E9-7E0B-0EAF-16831DEF7B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741047" y="1779676"/>
                <a:ext cx="778338" cy="612941"/>
              </a:xfrm>
              <a:prstGeom prst="rect">
                <a:avLst/>
              </a:prstGeom>
            </p:spPr>
          </p:pic>
          <p:pic>
            <p:nvPicPr>
              <p:cNvPr id="120" name="图片 119">
                <a:extLst>
                  <a:ext uri="{FF2B5EF4-FFF2-40B4-BE49-F238E27FC236}">
                    <a16:creationId xmlns:a16="http://schemas.microsoft.com/office/drawing/2014/main" id="{CAC9CAA1-4DF5-E393-D6AF-4762F43789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227233" y="4009351"/>
                <a:ext cx="778338" cy="612941"/>
              </a:xfrm>
              <a:prstGeom prst="rect">
                <a:avLst/>
              </a:prstGeom>
            </p:spPr>
          </p:pic>
          <p:pic>
            <p:nvPicPr>
              <p:cNvPr id="121" name="图片 120">
                <a:extLst>
                  <a:ext uri="{FF2B5EF4-FFF2-40B4-BE49-F238E27FC236}">
                    <a16:creationId xmlns:a16="http://schemas.microsoft.com/office/drawing/2014/main" id="{CE129754-952B-C16C-EDDD-31F34502B5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799608" y="3997076"/>
                <a:ext cx="778338" cy="612941"/>
              </a:xfrm>
              <a:prstGeom prst="rect">
                <a:avLst/>
              </a:prstGeom>
            </p:spPr>
          </p:pic>
          <p:sp>
            <p:nvSpPr>
              <p:cNvPr id="122" name="矩形 121">
                <a:extLst>
                  <a:ext uri="{FF2B5EF4-FFF2-40B4-BE49-F238E27FC236}">
                    <a16:creationId xmlns:a16="http://schemas.microsoft.com/office/drawing/2014/main" id="{AB874A8A-F1F2-0FE4-2FF1-5C5DA8C1F58A}"/>
                  </a:ext>
                </a:extLst>
              </p:cNvPr>
              <p:cNvSpPr/>
              <p:nvPr/>
            </p:nvSpPr>
            <p:spPr>
              <a:xfrm>
                <a:off x="1270364" y="1696980"/>
                <a:ext cx="2299060" cy="1273328"/>
              </a:xfrm>
              <a:prstGeom prst="rect">
                <a:avLst/>
              </a:prstGeom>
              <a:noFill/>
              <a:ln w="28575"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3" name="矩形 122">
                <a:extLst>
                  <a:ext uri="{FF2B5EF4-FFF2-40B4-BE49-F238E27FC236}">
                    <a16:creationId xmlns:a16="http://schemas.microsoft.com/office/drawing/2014/main" id="{AA99A47F-9B52-2244-6995-C3246813E979}"/>
                  </a:ext>
                </a:extLst>
              </p:cNvPr>
              <p:cNvSpPr/>
              <p:nvPr/>
            </p:nvSpPr>
            <p:spPr>
              <a:xfrm>
                <a:off x="1279652" y="3888274"/>
                <a:ext cx="2299060" cy="1273328"/>
              </a:xfrm>
              <a:prstGeom prst="rect">
                <a:avLst/>
              </a:prstGeom>
              <a:noFill/>
              <a:ln w="28575"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4" name="流程图: 接点 123">
                <a:extLst>
                  <a:ext uri="{FF2B5EF4-FFF2-40B4-BE49-F238E27FC236}">
                    <a16:creationId xmlns:a16="http://schemas.microsoft.com/office/drawing/2014/main" id="{0BC5FED6-110C-F240-583F-F268973BB466}"/>
                  </a:ext>
                </a:extLst>
              </p:cNvPr>
              <p:cNvSpPr/>
              <p:nvPr/>
            </p:nvSpPr>
            <p:spPr>
              <a:xfrm>
                <a:off x="2430972" y="3123382"/>
                <a:ext cx="51536" cy="51536"/>
              </a:xfrm>
              <a:prstGeom prst="flowChartConnector">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5" name="流程图: 接点 124">
                <a:extLst>
                  <a:ext uri="{FF2B5EF4-FFF2-40B4-BE49-F238E27FC236}">
                    <a16:creationId xmlns:a16="http://schemas.microsoft.com/office/drawing/2014/main" id="{77F1DA10-C91E-834E-5530-64E1738BF658}"/>
                  </a:ext>
                </a:extLst>
              </p:cNvPr>
              <p:cNvSpPr/>
              <p:nvPr/>
            </p:nvSpPr>
            <p:spPr>
              <a:xfrm>
                <a:off x="2430972" y="3275364"/>
                <a:ext cx="51536" cy="51536"/>
              </a:xfrm>
              <a:prstGeom prst="flowChartConnector">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6" name="流程图: 接点 125">
                <a:extLst>
                  <a:ext uri="{FF2B5EF4-FFF2-40B4-BE49-F238E27FC236}">
                    <a16:creationId xmlns:a16="http://schemas.microsoft.com/office/drawing/2014/main" id="{531DDDF6-7C4D-4866-9EB7-A32A4CBAA224}"/>
                  </a:ext>
                </a:extLst>
              </p:cNvPr>
              <p:cNvSpPr/>
              <p:nvPr/>
            </p:nvSpPr>
            <p:spPr>
              <a:xfrm>
                <a:off x="2430972" y="3423054"/>
                <a:ext cx="51536" cy="51536"/>
              </a:xfrm>
              <a:prstGeom prst="flowChartConnector">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27" name="连接符: 肘形 126">
                <a:extLst>
                  <a:ext uri="{FF2B5EF4-FFF2-40B4-BE49-F238E27FC236}">
                    <a16:creationId xmlns:a16="http://schemas.microsoft.com/office/drawing/2014/main" id="{D9A1BB84-5EB0-EFBB-1849-DEEDD322997E}"/>
                  </a:ext>
                </a:extLst>
              </p:cNvPr>
              <p:cNvCxnSpPr>
                <a:cxnSpLocks/>
                <a:stCxn id="122" idx="3"/>
              </p:cNvCxnSpPr>
              <p:nvPr/>
            </p:nvCxnSpPr>
            <p:spPr>
              <a:xfrm>
                <a:off x="3569424" y="2333644"/>
                <a:ext cx="1097448" cy="894275"/>
              </a:xfrm>
              <a:prstGeom prst="bentConnector3">
                <a:avLst/>
              </a:prstGeom>
              <a:noFill/>
              <a:ln w="34925" cap="flat" cmpd="sng" algn="ctr">
                <a:solidFill>
                  <a:srgbClr val="4472C4"/>
                </a:solidFill>
                <a:prstDash val="dash"/>
                <a:miter lim="800000"/>
                <a:headEnd type="triangle"/>
                <a:tailEnd type="triangle"/>
              </a:ln>
              <a:effectLst/>
            </p:spPr>
          </p:cxnSp>
          <p:sp>
            <p:nvSpPr>
              <p:cNvPr id="128" name="图形 74">
                <a:extLst>
                  <a:ext uri="{FF2B5EF4-FFF2-40B4-BE49-F238E27FC236}">
                    <a16:creationId xmlns:a16="http://schemas.microsoft.com/office/drawing/2014/main" id="{BA090958-6FE4-CD47-4DC6-F1E75AAF627E}"/>
                  </a:ext>
                </a:extLst>
              </p:cNvPr>
              <p:cNvSpPr/>
              <p:nvPr/>
            </p:nvSpPr>
            <p:spPr>
              <a:xfrm>
                <a:off x="3645238" y="1914906"/>
                <a:ext cx="374253" cy="373554"/>
              </a:xfrm>
              <a:custGeom>
                <a:avLst/>
                <a:gdLst>
                  <a:gd name="connsiteX0" fmla="*/ 567276 w 1905003"/>
                  <a:gd name="connsiteY0" fmla="*/ 979829 h 1901446"/>
                  <a:gd name="connsiteX1" fmla="*/ 571239 w 1905003"/>
                  <a:gd name="connsiteY1" fmla="*/ 868859 h 1901446"/>
                  <a:gd name="connsiteX2" fmla="*/ 951718 w 1905003"/>
                  <a:gd name="connsiteY2" fmla="*/ 718245 h 1901446"/>
                  <a:gd name="connsiteX3" fmla="*/ 1336160 w 1905003"/>
                  <a:gd name="connsiteY3" fmla="*/ 872821 h 1901446"/>
                  <a:gd name="connsiteX4" fmla="*/ 1340122 w 1905003"/>
                  <a:gd name="connsiteY4" fmla="*/ 983791 h 1901446"/>
                  <a:gd name="connsiteX5" fmla="*/ 1280665 w 1905003"/>
                  <a:gd name="connsiteY5" fmla="*/ 1007585 h 1901446"/>
                  <a:gd name="connsiteX6" fmla="*/ 1225190 w 1905003"/>
                  <a:gd name="connsiteY6" fmla="*/ 983791 h 1901446"/>
                  <a:gd name="connsiteX7" fmla="*/ 951718 w 1905003"/>
                  <a:gd name="connsiteY7" fmla="*/ 876784 h 1901446"/>
                  <a:gd name="connsiteX8" fmla="*/ 678246 w 1905003"/>
                  <a:gd name="connsiteY8" fmla="*/ 983791 h 1901446"/>
                  <a:gd name="connsiteX9" fmla="*/ 567276 w 1905003"/>
                  <a:gd name="connsiteY9" fmla="*/ 979829 h 1901446"/>
                  <a:gd name="connsiteX10" fmla="*/ 1605687 w 1905003"/>
                  <a:gd name="connsiteY10" fmla="*/ 620706 h 1901446"/>
                  <a:gd name="connsiteX11" fmla="*/ 951736 w 1905003"/>
                  <a:gd name="connsiteY11" fmla="*/ 359122 h 1901446"/>
                  <a:gd name="connsiteX12" fmla="*/ 297786 w 1905003"/>
                  <a:gd name="connsiteY12" fmla="*/ 620706 h 1901446"/>
                  <a:gd name="connsiteX13" fmla="*/ 293823 w 1905003"/>
                  <a:gd name="connsiteY13" fmla="*/ 731676 h 1901446"/>
                  <a:gd name="connsiteX14" fmla="*/ 404812 w 1905003"/>
                  <a:gd name="connsiteY14" fmla="*/ 735639 h 1901446"/>
                  <a:gd name="connsiteX15" fmla="*/ 951755 w 1905003"/>
                  <a:gd name="connsiteY15" fmla="*/ 517661 h 1901446"/>
                  <a:gd name="connsiteX16" fmla="*/ 1498698 w 1905003"/>
                  <a:gd name="connsiteY16" fmla="*/ 735639 h 1901446"/>
                  <a:gd name="connsiteX17" fmla="*/ 1550230 w 1905003"/>
                  <a:gd name="connsiteY17" fmla="*/ 755452 h 1901446"/>
                  <a:gd name="connsiteX18" fmla="*/ 1609668 w 1905003"/>
                  <a:gd name="connsiteY18" fmla="*/ 731676 h 1901446"/>
                  <a:gd name="connsiteX19" fmla="*/ 1605687 w 1905003"/>
                  <a:gd name="connsiteY19" fmla="*/ 620706 h 1901446"/>
                  <a:gd name="connsiteX20" fmla="*/ 1879140 w 1905003"/>
                  <a:gd name="connsiteY20" fmla="*/ 368573 h 1901446"/>
                  <a:gd name="connsiteX21" fmla="*/ 951718 w 1905003"/>
                  <a:gd name="connsiteY21" fmla="*/ 0 h 1901446"/>
                  <a:gd name="connsiteX22" fmla="*/ 24295 w 1905003"/>
                  <a:gd name="connsiteY22" fmla="*/ 368591 h 1901446"/>
                  <a:gd name="connsiteX23" fmla="*/ 20333 w 1905003"/>
                  <a:gd name="connsiteY23" fmla="*/ 479580 h 1901446"/>
                  <a:gd name="connsiteX24" fmla="*/ 135265 w 1905003"/>
                  <a:gd name="connsiteY24" fmla="*/ 483543 h 1901446"/>
                  <a:gd name="connsiteX25" fmla="*/ 951718 w 1905003"/>
                  <a:gd name="connsiteY25" fmla="*/ 158539 h 1901446"/>
                  <a:gd name="connsiteX26" fmla="*/ 1768170 w 1905003"/>
                  <a:gd name="connsiteY26" fmla="*/ 483543 h 1901446"/>
                  <a:gd name="connsiteX27" fmla="*/ 1823646 w 1905003"/>
                  <a:gd name="connsiteY27" fmla="*/ 503355 h 1901446"/>
                  <a:gd name="connsiteX28" fmla="*/ 1883103 w 1905003"/>
                  <a:gd name="connsiteY28" fmla="*/ 479580 h 1901446"/>
                  <a:gd name="connsiteX29" fmla="*/ 1879140 w 1905003"/>
                  <a:gd name="connsiteY29" fmla="*/ 368573 h 1901446"/>
                  <a:gd name="connsiteX30" fmla="*/ 640853 w 1905003"/>
                  <a:gd name="connsiteY30" fmla="*/ 1455855 h 1901446"/>
                  <a:gd name="connsiteX31" fmla="*/ 572095 w 1905003"/>
                  <a:gd name="connsiteY31" fmla="*/ 1469250 h 1901446"/>
                  <a:gd name="connsiteX32" fmla="*/ 581917 w 1905003"/>
                  <a:gd name="connsiteY32" fmla="*/ 1356736 h 1901446"/>
                  <a:gd name="connsiteX33" fmla="*/ 818554 w 1905003"/>
                  <a:gd name="connsiteY33" fmla="*/ 1356736 h 1901446"/>
                  <a:gd name="connsiteX34" fmla="*/ 818554 w 1905003"/>
                  <a:gd name="connsiteY34" fmla="*/ 1224577 h 1901446"/>
                  <a:gd name="connsiteX35" fmla="*/ 445293 w 1905003"/>
                  <a:gd name="connsiteY35" fmla="*/ 1224577 h 1901446"/>
                  <a:gd name="connsiteX36" fmla="*/ 428327 w 1905003"/>
                  <a:gd name="connsiteY36" fmla="*/ 1553189 h 1901446"/>
                  <a:gd name="connsiteX37" fmla="*/ 497978 w 1905003"/>
                  <a:gd name="connsiteY37" fmla="*/ 1598730 h 1901446"/>
                  <a:gd name="connsiteX38" fmla="*/ 591740 w 1905003"/>
                  <a:gd name="connsiteY38" fmla="*/ 1566583 h 1901446"/>
                  <a:gd name="connsiteX39" fmla="*/ 689073 w 1905003"/>
                  <a:gd name="connsiteY39" fmla="*/ 1669275 h 1901446"/>
                  <a:gd name="connsiteX40" fmla="*/ 584596 w 1905003"/>
                  <a:gd name="connsiteY40" fmla="*/ 1772859 h 1901446"/>
                  <a:gd name="connsiteX41" fmla="*/ 447972 w 1905003"/>
                  <a:gd name="connsiteY41" fmla="*/ 1709458 h 1901446"/>
                  <a:gd name="connsiteX42" fmla="*/ 375641 w 1905003"/>
                  <a:gd name="connsiteY42" fmla="*/ 1809471 h 1901446"/>
                  <a:gd name="connsiteX43" fmla="*/ 607813 w 1905003"/>
                  <a:gd name="connsiteY43" fmla="*/ 1901447 h 1901446"/>
                  <a:gd name="connsiteX44" fmla="*/ 848022 w 1905003"/>
                  <a:gd name="connsiteY44" fmla="*/ 1665703 h 1901446"/>
                  <a:gd name="connsiteX45" fmla="*/ 640853 w 1905003"/>
                  <a:gd name="connsiteY45" fmla="*/ 1455855 h 1901446"/>
                  <a:gd name="connsiteX46" fmla="*/ 1247179 w 1905003"/>
                  <a:gd name="connsiteY46" fmla="*/ 1639807 h 1901446"/>
                  <a:gd name="connsiteX47" fmla="*/ 1352549 w 1905003"/>
                  <a:gd name="connsiteY47" fmla="*/ 1639807 h 1901446"/>
                  <a:gd name="connsiteX48" fmla="*/ 1352549 w 1905003"/>
                  <a:gd name="connsiteY48" fmla="*/ 1746963 h 1901446"/>
                  <a:gd name="connsiteX49" fmla="*/ 1289149 w 1905003"/>
                  <a:gd name="connsiteY49" fmla="*/ 1763930 h 1901446"/>
                  <a:gd name="connsiteX50" fmla="*/ 1106983 w 1905003"/>
                  <a:gd name="connsiteY50" fmla="*/ 1554975 h 1901446"/>
                  <a:gd name="connsiteX51" fmla="*/ 1275754 w 1905003"/>
                  <a:gd name="connsiteY51" fmla="*/ 1348699 h 1901446"/>
                  <a:gd name="connsiteX52" fmla="*/ 1398091 w 1905003"/>
                  <a:gd name="connsiteY52" fmla="*/ 1400491 h 1901446"/>
                  <a:gd name="connsiteX53" fmla="*/ 1482923 w 1905003"/>
                  <a:gd name="connsiteY53" fmla="*/ 1298693 h 1901446"/>
                  <a:gd name="connsiteX54" fmla="*/ 1270396 w 1905003"/>
                  <a:gd name="connsiteY54" fmla="*/ 1212075 h 1901446"/>
                  <a:gd name="connsiteX55" fmla="*/ 943570 w 1905003"/>
                  <a:gd name="connsiteY55" fmla="*/ 1560333 h 1901446"/>
                  <a:gd name="connsiteX56" fmla="*/ 1273075 w 1905003"/>
                  <a:gd name="connsiteY56" fmla="*/ 1901447 h 1901446"/>
                  <a:gd name="connsiteX57" fmla="*/ 1494531 w 1905003"/>
                  <a:gd name="connsiteY57" fmla="*/ 1820187 h 1901446"/>
                  <a:gd name="connsiteX58" fmla="*/ 1494531 w 1905003"/>
                  <a:gd name="connsiteY58" fmla="*/ 1509434 h 1901446"/>
                  <a:gd name="connsiteX59" fmla="*/ 1247179 w 1905003"/>
                  <a:gd name="connsiteY59" fmla="*/ 1509434 h 1901446"/>
                  <a:gd name="connsiteX60" fmla="*/ 1247179 w 1905003"/>
                  <a:gd name="connsiteY60" fmla="*/ 1639807 h 190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05003" h="1901446">
                    <a:moveTo>
                      <a:pt x="567276" y="979829"/>
                    </a:moveTo>
                    <a:cubicBezTo>
                      <a:pt x="539538" y="948128"/>
                      <a:pt x="539538" y="900559"/>
                      <a:pt x="571239" y="868859"/>
                    </a:cubicBezTo>
                    <a:cubicBezTo>
                      <a:pt x="674284" y="773739"/>
                      <a:pt x="809029" y="718245"/>
                      <a:pt x="951718" y="718245"/>
                    </a:cubicBezTo>
                    <a:cubicBezTo>
                      <a:pt x="1094407" y="718245"/>
                      <a:pt x="1229152" y="773739"/>
                      <a:pt x="1336160" y="872821"/>
                    </a:cubicBezTo>
                    <a:cubicBezTo>
                      <a:pt x="1367860" y="900559"/>
                      <a:pt x="1371823" y="952091"/>
                      <a:pt x="1340122" y="983791"/>
                    </a:cubicBezTo>
                    <a:cubicBezTo>
                      <a:pt x="1324272" y="999641"/>
                      <a:pt x="1300497" y="1007585"/>
                      <a:pt x="1280665" y="1007585"/>
                    </a:cubicBezTo>
                    <a:cubicBezTo>
                      <a:pt x="1260853" y="1007585"/>
                      <a:pt x="1241040" y="999660"/>
                      <a:pt x="1225190" y="983791"/>
                    </a:cubicBezTo>
                    <a:cubicBezTo>
                      <a:pt x="1149883" y="916428"/>
                      <a:pt x="1054763" y="876784"/>
                      <a:pt x="951718" y="876784"/>
                    </a:cubicBezTo>
                    <a:cubicBezTo>
                      <a:pt x="848673" y="876784"/>
                      <a:pt x="753553" y="916409"/>
                      <a:pt x="678246" y="983791"/>
                    </a:cubicBezTo>
                    <a:cubicBezTo>
                      <a:pt x="646546" y="1011529"/>
                      <a:pt x="598977" y="1011529"/>
                      <a:pt x="567276" y="979829"/>
                    </a:cubicBezTo>
                    <a:close/>
                    <a:moveTo>
                      <a:pt x="1605687" y="620706"/>
                    </a:moveTo>
                    <a:cubicBezTo>
                      <a:pt x="1427335" y="450280"/>
                      <a:pt x="1197452" y="359122"/>
                      <a:pt x="951736" y="359122"/>
                    </a:cubicBezTo>
                    <a:cubicBezTo>
                      <a:pt x="706003" y="359122"/>
                      <a:pt x="476138" y="450280"/>
                      <a:pt x="297786" y="620706"/>
                    </a:cubicBezTo>
                    <a:cubicBezTo>
                      <a:pt x="266085" y="652407"/>
                      <a:pt x="266085" y="699976"/>
                      <a:pt x="293823" y="731676"/>
                    </a:cubicBezTo>
                    <a:cubicBezTo>
                      <a:pt x="325542" y="763377"/>
                      <a:pt x="373093" y="763377"/>
                      <a:pt x="404812" y="735639"/>
                    </a:cubicBezTo>
                    <a:cubicBezTo>
                      <a:pt x="555407" y="592950"/>
                      <a:pt x="749628" y="517661"/>
                      <a:pt x="951755" y="517661"/>
                    </a:cubicBezTo>
                    <a:cubicBezTo>
                      <a:pt x="1153882" y="517661"/>
                      <a:pt x="1348084" y="592969"/>
                      <a:pt x="1498698" y="735639"/>
                    </a:cubicBezTo>
                    <a:cubicBezTo>
                      <a:pt x="1510586" y="747526"/>
                      <a:pt x="1530399" y="755452"/>
                      <a:pt x="1550230" y="755452"/>
                    </a:cubicBezTo>
                    <a:cubicBezTo>
                      <a:pt x="1570043" y="755452"/>
                      <a:pt x="1593837" y="747526"/>
                      <a:pt x="1609668" y="731676"/>
                    </a:cubicBezTo>
                    <a:cubicBezTo>
                      <a:pt x="1641350" y="699976"/>
                      <a:pt x="1637388" y="648444"/>
                      <a:pt x="1605687" y="620706"/>
                    </a:cubicBezTo>
                    <a:close/>
                    <a:moveTo>
                      <a:pt x="1879140" y="368573"/>
                    </a:moveTo>
                    <a:cubicBezTo>
                      <a:pt x="1625500" y="130783"/>
                      <a:pt x="1296534" y="0"/>
                      <a:pt x="951718" y="0"/>
                    </a:cubicBezTo>
                    <a:cubicBezTo>
                      <a:pt x="606902" y="0"/>
                      <a:pt x="277954" y="130783"/>
                      <a:pt x="24295" y="368591"/>
                    </a:cubicBezTo>
                    <a:cubicBezTo>
                      <a:pt x="-7405" y="400310"/>
                      <a:pt x="-7405" y="447861"/>
                      <a:pt x="20333" y="479580"/>
                    </a:cubicBezTo>
                    <a:cubicBezTo>
                      <a:pt x="52033" y="511280"/>
                      <a:pt x="103565" y="515243"/>
                      <a:pt x="135265" y="483543"/>
                    </a:cubicBezTo>
                    <a:cubicBezTo>
                      <a:pt x="357224" y="273490"/>
                      <a:pt x="646546" y="158539"/>
                      <a:pt x="951718" y="158539"/>
                    </a:cubicBezTo>
                    <a:cubicBezTo>
                      <a:pt x="1256890" y="158539"/>
                      <a:pt x="1546212" y="273490"/>
                      <a:pt x="1768170" y="483543"/>
                    </a:cubicBezTo>
                    <a:cubicBezTo>
                      <a:pt x="1784021" y="499393"/>
                      <a:pt x="1803833" y="503355"/>
                      <a:pt x="1823646" y="503355"/>
                    </a:cubicBezTo>
                    <a:cubicBezTo>
                      <a:pt x="1843459" y="503355"/>
                      <a:pt x="1867234" y="495430"/>
                      <a:pt x="1883103" y="479580"/>
                    </a:cubicBezTo>
                    <a:cubicBezTo>
                      <a:pt x="1914822" y="447842"/>
                      <a:pt x="1910859" y="396329"/>
                      <a:pt x="1879140" y="368573"/>
                    </a:cubicBezTo>
                    <a:close/>
                    <a:moveTo>
                      <a:pt x="640853" y="1455855"/>
                    </a:moveTo>
                    <a:cubicBezTo>
                      <a:pt x="615850" y="1455855"/>
                      <a:pt x="596205" y="1459427"/>
                      <a:pt x="572095" y="1469250"/>
                    </a:cubicBezTo>
                    <a:lnTo>
                      <a:pt x="581917" y="1356736"/>
                    </a:lnTo>
                    <a:lnTo>
                      <a:pt x="818554" y="1356736"/>
                    </a:lnTo>
                    <a:lnTo>
                      <a:pt x="818554" y="1224577"/>
                    </a:lnTo>
                    <a:lnTo>
                      <a:pt x="445293" y="1224577"/>
                    </a:lnTo>
                    <a:lnTo>
                      <a:pt x="428327" y="1553189"/>
                    </a:lnTo>
                    <a:lnTo>
                      <a:pt x="497978" y="1598730"/>
                    </a:lnTo>
                    <a:cubicBezTo>
                      <a:pt x="537269" y="1573727"/>
                      <a:pt x="555128" y="1566583"/>
                      <a:pt x="591740" y="1566583"/>
                    </a:cubicBezTo>
                    <a:cubicBezTo>
                      <a:pt x="648890" y="1566583"/>
                      <a:pt x="689073" y="1602302"/>
                      <a:pt x="689073" y="1669275"/>
                    </a:cubicBezTo>
                    <a:cubicBezTo>
                      <a:pt x="689073" y="1738034"/>
                      <a:pt x="648890" y="1772859"/>
                      <a:pt x="584596" y="1772859"/>
                    </a:cubicBezTo>
                    <a:cubicBezTo>
                      <a:pt x="531911" y="1772859"/>
                      <a:pt x="485477" y="1745177"/>
                      <a:pt x="447972" y="1709458"/>
                    </a:cubicBezTo>
                    <a:lnTo>
                      <a:pt x="375641" y="1809471"/>
                    </a:lnTo>
                    <a:cubicBezTo>
                      <a:pt x="428327" y="1861263"/>
                      <a:pt x="501550" y="1901447"/>
                      <a:pt x="607813" y="1901447"/>
                    </a:cubicBezTo>
                    <a:cubicBezTo>
                      <a:pt x="735508" y="1901447"/>
                      <a:pt x="848022" y="1814829"/>
                      <a:pt x="848022" y="1665703"/>
                    </a:cubicBezTo>
                    <a:cubicBezTo>
                      <a:pt x="848022" y="1521935"/>
                      <a:pt x="753367" y="1455855"/>
                      <a:pt x="640853" y="1455855"/>
                    </a:cubicBezTo>
                    <a:close/>
                    <a:moveTo>
                      <a:pt x="1247179" y="1639807"/>
                    </a:moveTo>
                    <a:lnTo>
                      <a:pt x="1352549" y="1639807"/>
                    </a:lnTo>
                    <a:lnTo>
                      <a:pt x="1352549" y="1746963"/>
                    </a:lnTo>
                    <a:cubicBezTo>
                      <a:pt x="1338262" y="1757679"/>
                      <a:pt x="1313259" y="1763930"/>
                      <a:pt x="1289149" y="1763930"/>
                    </a:cubicBezTo>
                    <a:cubicBezTo>
                      <a:pt x="1165919" y="1763930"/>
                      <a:pt x="1106983" y="1687134"/>
                      <a:pt x="1106983" y="1554975"/>
                    </a:cubicBezTo>
                    <a:cubicBezTo>
                      <a:pt x="1106983" y="1425494"/>
                      <a:pt x="1177527" y="1348699"/>
                      <a:pt x="1275754" y="1348699"/>
                    </a:cubicBezTo>
                    <a:cubicBezTo>
                      <a:pt x="1331118" y="1348699"/>
                      <a:pt x="1365944" y="1371023"/>
                      <a:pt x="1398091" y="1400491"/>
                    </a:cubicBezTo>
                    <a:lnTo>
                      <a:pt x="1482923" y="1298693"/>
                    </a:lnTo>
                    <a:cubicBezTo>
                      <a:pt x="1437381" y="1253151"/>
                      <a:pt x="1367730" y="1212075"/>
                      <a:pt x="1270396" y="1212075"/>
                    </a:cubicBezTo>
                    <a:cubicBezTo>
                      <a:pt x="1092695" y="1212075"/>
                      <a:pt x="943570" y="1338877"/>
                      <a:pt x="943570" y="1560333"/>
                    </a:cubicBezTo>
                    <a:cubicBezTo>
                      <a:pt x="943570" y="1785361"/>
                      <a:pt x="1088231" y="1901447"/>
                      <a:pt x="1273075" y="1901447"/>
                    </a:cubicBezTo>
                    <a:cubicBezTo>
                      <a:pt x="1365944" y="1901447"/>
                      <a:pt x="1448097" y="1864835"/>
                      <a:pt x="1494531" y="1820187"/>
                    </a:cubicBezTo>
                    <a:lnTo>
                      <a:pt x="1494531" y="1509434"/>
                    </a:lnTo>
                    <a:lnTo>
                      <a:pt x="1247179" y="1509434"/>
                    </a:lnTo>
                    <a:lnTo>
                      <a:pt x="1247179" y="1639807"/>
                    </a:lnTo>
                    <a:close/>
                  </a:path>
                </a:pathLst>
              </a:custGeom>
              <a:solidFill>
                <a:srgbClr val="70AD47">
                  <a:lumMod val="75000"/>
                </a:srgbClr>
              </a:solid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cxnSp>
            <p:nvCxnSpPr>
              <p:cNvPr id="129" name="连接符: 肘形 128">
                <a:extLst>
                  <a:ext uri="{FF2B5EF4-FFF2-40B4-BE49-F238E27FC236}">
                    <a16:creationId xmlns:a16="http://schemas.microsoft.com/office/drawing/2014/main" id="{D8C0CCE6-42D3-4F77-6D70-941C32246286}"/>
                  </a:ext>
                </a:extLst>
              </p:cNvPr>
              <p:cNvCxnSpPr>
                <a:cxnSpLocks/>
              </p:cNvCxnSpPr>
              <p:nvPr/>
            </p:nvCxnSpPr>
            <p:spPr>
              <a:xfrm flipV="1">
                <a:off x="3605311" y="3527591"/>
                <a:ext cx="1054583" cy="977105"/>
              </a:xfrm>
              <a:prstGeom prst="bentConnector3">
                <a:avLst>
                  <a:gd name="adj1" fmla="val 50000"/>
                </a:avLst>
              </a:prstGeom>
              <a:noFill/>
              <a:ln w="34925" cap="flat" cmpd="sng" algn="ctr">
                <a:solidFill>
                  <a:srgbClr val="4472C4"/>
                </a:solidFill>
                <a:prstDash val="dash"/>
                <a:miter lim="800000"/>
                <a:headEnd type="triangle"/>
                <a:tailEnd type="triangle"/>
              </a:ln>
              <a:effectLst/>
            </p:spPr>
          </p:cxnSp>
          <p:sp>
            <p:nvSpPr>
              <p:cNvPr id="130" name="图形 74">
                <a:extLst>
                  <a:ext uri="{FF2B5EF4-FFF2-40B4-BE49-F238E27FC236}">
                    <a16:creationId xmlns:a16="http://schemas.microsoft.com/office/drawing/2014/main" id="{F5D998E6-577D-E8F1-C06E-31FED9D3FE9F}"/>
                  </a:ext>
                </a:extLst>
              </p:cNvPr>
              <p:cNvSpPr/>
              <p:nvPr/>
            </p:nvSpPr>
            <p:spPr>
              <a:xfrm>
                <a:off x="3605399" y="4082950"/>
                <a:ext cx="374253" cy="373554"/>
              </a:xfrm>
              <a:custGeom>
                <a:avLst/>
                <a:gdLst>
                  <a:gd name="connsiteX0" fmla="*/ 567276 w 1905003"/>
                  <a:gd name="connsiteY0" fmla="*/ 979829 h 1901446"/>
                  <a:gd name="connsiteX1" fmla="*/ 571239 w 1905003"/>
                  <a:gd name="connsiteY1" fmla="*/ 868859 h 1901446"/>
                  <a:gd name="connsiteX2" fmla="*/ 951718 w 1905003"/>
                  <a:gd name="connsiteY2" fmla="*/ 718245 h 1901446"/>
                  <a:gd name="connsiteX3" fmla="*/ 1336160 w 1905003"/>
                  <a:gd name="connsiteY3" fmla="*/ 872821 h 1901446"/>
                  <a:gd name="connsiteX4" fmla="*/ 1340122 w 1905003"/>
                  <a:gd name="connsiteY4" fmla="*/ 983791 h 1901446"/>
                  <a:gd name="connsiteX5" fmla="*/ 1280665 w 1905003"/>
                  <a:gd name="connsiteY5" fmla="*/ 1007585 h 1901446"/>
                  <a:gd name="connsiteX6" fmla="*/ 1225190 w 1905003"/>
                  <a:gd name="connsiteY6" fmla="*/ 983791 h 1901446"/>
                  <a:gd name="connsiteX7" fmla="*/ 951718 w 1905003"/>
                  <a:gd name="connsiteY7" fmla="*/ 876784 h 1901446"/>
                  <a:gd name="connsiteX8" fmla="*/ 678246 w 1905003"/>
                  <a:gd name="connsiteY8" fmla="*/ 983791 h 1901446"/>
                  <a:gd name="connsiteX9" fmla="*/ 567276 w 1905003"/>
                  <a:gd name="connsiteY9" fmla="*/ 979829 h 1901446"/>
                  <a:gd name="connsiteX10" fmla="*/ 1605687 w 1905003"/>
                  <a:gd name="connsiteY10" fmla="*/ 620706 h 1901446"/>
                  <a:gd name="connsiteX11" fmla="*/ 951736 w 1905003"/>
                  <a:gd name="connsiteY11" fmla="*/ 359122 h 1901446"/>
                  <a:gd name="connsiteX12" fmla="*/ 297786 w 1905003"/>
                  <a:gd name="connsiteY12" fmla="*/ 620706 h 1901446"/>
                  <a:gd name="connsiteX13" fmla="*/ 293823 w 1905003"/>
                  <a:gd name="connsiteY13" fmla="*/ 731676 h 1901446"/>
                  <a:gd name="connsiteX14" fmla="*/ 404812 w 1905003"/>
                  <a:gd name="connsiteY14" fmla="*/ 735639 h 1901446"/>
                  <a:gd name="connsiteX15" fmla="*/ 951755 w 1905003"/>
                  <a:gd name="connsiteY15" fmla="*/ 517661 h 1901446"/>
                  <a:gd name="connsiteX16" fmla="*/ 1498698 w 1905003"/>
                  <a:gd name="connsiteY16" fmla="*/ 735639 h 1901446"/>
                  <a:gd name="connsiteX17" fmla="*/ 1550230 w 1905003"/>
                  <a:gd name="connsiteY17" fmla="*/ 755452 h 1901446"/>
                  <a:gd name="connsiteX18" fmla="*/ 1609668 w 1905003"/>
                  <a:gd name="connsiteY18" fmla="*/ 731676 h 1901446"/>
                  <a:gd name="connsiteX19" fmla="*/ 1605687 w 1905003"/>
                  <a:gd name="connsiteY19" fmla="*/ 620706 h 1901446"/>
                  <a:gd name="connsiteX20" fmla="*/ 1879140 w 1905003"/>
                  <a:gd name="connsiteY20" fmla="*/ 368573 h 1901446"/>
                  <a:gd name="connsiteX21" fmla="*/ 951718 w 1905003"/>
                  <a:gd name="connsiteY21" fmla="*/ 0 h 1901446"/>
                  <a:gd name="connsiteX22" fmla="*/ 24295 w 1905003"/>
                  <a:gd name="connsiteY22" fmla="*/ 368591 h 1901446"/>
                  <a:gd name="connsiteX23" fmla="*/ 20333 w 1905003"/>
                  <a:gd name="connsiteY23" fmla="*/ 479580 h 1901446"/>
                  <a:gd name="connsiteX24" fmla="*/ 135265 w 1905003"/>
                  <a:gd name="connsiteY24" fmla="*/ 483543 h 1901446"/>
                  <a:gd name="connsiteX25" fmla="*/ 951718 w 1905003"/>
                  <a:gd name="connsiteY25" fmla="*/ 158539 h 1901446"/>
                  <a:gd name="connsiteX26" fmla="*/ 1768170 w 1905003"/>
                  <a:gd name="connsiteY26" fmla="*/ 483543 h 1901446"/>
                  <a:gd name="connsiteX27" fmla="*/ 1823646 w 1905003"/>
                  <a:gd name="connsiteY27" fmla="*/ 503355 h 1901446"/>
                  <a:gd name="connsiteX28" fmla="*/ 1883103 w 1905003"/>
                  <a:gd name="connsiteY28" fmla="*/ 479580 h 1901446"/>
                  <a:gd name="connsiteX29" fmla="*/ 1879140 w 1905003"/>
                  <a:gd name="connsiteY29" fmla="*/ 368573 h 1901446"/>
                  <a:gd name="connsiteX30" fmla="*/ 640853 w 1905003"/>
                  <a:gd name="connsiteY30" fmla="*/ 1455855 h 1901446"/>
                  <a:gd name="connsiteX31" fmla="*/ 572095 w 1905003"/>
                  <a:gd name="connsiteY31" fmla="*/ 1469250 h 1901446"/>
                  <a:gd name="connsiteX32" fmla="*/ 581917 w 1905003"/>
                  <a:gd name="connsiteY32" fmla="*/ 1356736 h 1901446"/>
                  <a:gd name="connsiteX33" fmla="*/ 818554 w 1905003"/>
                  <a:gd name="connsiteY33" fmla="*/ 1356736 h 1901446"/>
                  <a:gd name="connsiteX34" fmla="*/ 818554 w 1905003"/>
                  <a:gd name="connsiteY34" fmla="*/ 1224577 h 1901446"/>
                  <a:gd name="connsiteX35" fmla="*/ 445293 w 1905003"/>
                  <a:gd name="connsiteY35" fmla="*/ 1224577 h 1901446"/>
                  <a:gd name="connsiteX36" fmla="*/ 428327 w 1905003"/>
                  <a:gd name="connsiteY36" fmla="*/ 1553189 h 1901446"/>
                  <a:gd name="connsiteX37" fmla="*/ 497978 w 1905003"/>
                  <a:gd name="connsiteY37" fmla="*/ 1598730 h 1901446"/>
                  <a:gd name="connsiteX38" fmla="*/ 591740 w 1905003"/>
                  <a:gd name="connsiteY38" fmla="*/ 1566583 h 1901446"/>
                  <a:gd name="connsiteX39" fmla="*/ 689073 w 1905003"/>
                  <a:gd name="connsiteY39" fmla="*/ 1669275 h 1901446"/>
                  <a:gd name="connsiteX40" fmla="*/ 584596 w 1905003"/>
                  <a:gd name="connsiteY40" fmla="*/ 1772859 h 1901446"/>
                  <a:gd name="connsiteX41" fmla="*/ 447972 w 1905003"/>
                  <a:gd name="connsiteY41" fmla="*/ 1709458 h 1901446"/>
                  <a:gd name="connsiteX42" fmla="*/ 375641 w 1905003"/>
                  <a:gd name="connsiteY42" fmla="*/ 1809471 h 1901446"/>
                  <a:gd name="connsiteX43" fmla="*/ 607813 w 1905003"/>
                  <a:gd name="connsiteY43" fmla="*/ 1901447 h 1901446"/>
                  <a:gd name="connsiteX44" fmla="*/ 848022 w 1905003"/>
                  <a:gd name="connsiteY44" fmla="*/ 1665703 h 1901446"/>
                  <a:gd name="connsiteX45" fmla="*/ 640853 w 1905003"/>
                  <a:gd name="connsiteY45" fmla="*/ 1455855 h 1901446"/>
                  <a:gd name="connsiteX46" fmla="*/ 1247179 w 1905003"/>
                  <a:gd name="connsiteY46" fmla="*/ 1639807 h 1901446"/>
                  <a:gd name="connsiteX47" fmla="*/ 1352549 w 1905003"/>
                  <a:gd name="connsiteY47" fmla="*/ 1639807 h 1901446"/>
                  <a:gd name="connsiteX48" fmla="*/ 1352549 w 1905003"/>
                  <a:gd name="connsiteY48" fmla="*/ 1746963 h 1901446"/>
                  <a:gd name="connsiteX49" fmla="*/ 1289149 w 1905003"/>
                  <a:gd name="connsiteY49" fmla="*/ 1763930 h 1901446"/>
                  <a:gd name="connsiteX50" fmla="*/ 1106983 w 1905003"/>
                  <a:gd name="connsiteY50" fmla="*/ 1554975 h 1901446"/>
                  <a:gd name="connsiteX51" fmla="*/ 1275754 w 1905003"/>
                  <a:gd name="connsiteY51" fmla="*/ 1348699 h 1901446"/>
                  <a:gd name="connsiteX52" fmla="*/ 1398091 w 1905003"/>
                  <a:gd name="connsiteY52" fmla="*/ 1400491 h 1901446"/>
                  <a:gd name="connsiteX53" fmla="*/ 1482923 w 1905003"/>
                  <a:gd name="connsiteY53" fmla="*/ 1298693 h 1901446"/>
                  <a:gd name="connsiteX54" fmla="*/ 1270396 w 1905003"/>
                  <a:gd name="connsiteY54" fmla="*/ 1212075 h 1901446"/>
                  <a:gd name="connsiteX55" fmla="*/ 943570 w 1905003"/>
                  <a:gd name="connsiteY55" fmla="*/ 1560333 h 1901446"/>
                  <a:gd name="connsiteX56" fmla="*/ 1273075 w 1905003"/>
                  <a:gd name="connsiteY56" fmla="*/ 1901447 h 1901446"/>
                  <a:gd name="connsiteX57" fmla="*/ 1494531 w 1905003"/>
                  <a:gd name="connsiteY57" fmla="*/ 1820187 h 1901446"/>
                  <a:gd name="connsiteX58" fmla="*/ 1494531 w 1905003"/>
                  <a:gd name="connsiteY58" fmla="*/ 1509434 h 1901446"/>
                  <a:gd name="connsiteX59" fmla="*/ 1247179 w 1905003"/>
                  <a:gd name="connsiteY59" fmla="*/ 1509434 h 1901446"/>
                  <a:gd name="connsiteX60" fmla="*/ 1247179 w 1905003"/>
                  <a:gd name="connsiteY60" fmla="*/ 1639807 h 190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05003" h="1901446">
                    <a:moveTo>
                      <a:pt x="567276" y="979829"/>
                    </a:moveTo>
                    <a:cubicBezTo>
                      <a:pt x="539538" y="948128"/>
                      <a:pt x="539538" y="900559"/>
                      <a:pt x="571239" y="868859"/>
                    </a:cubicBezTo>
                    <a:cubicBezTo>
                      <a:pt x="674284" y="773739"/>
                      <a:pt x="809029" y="718245"/>
                      <a:pt x="951718" y="718245"/>
                    </a:cubicBezTo>
                    <a:cubicBezTo>
                      <a:pt x="1094407" y="718245"/>
                      <a:pt x="1229152" y="773739"/>
                      <a:pt x="1336160" y="872821"/>
                    </a:cubicBezTo>
                    <a:cubicBezTo>
                      <a:pt x="1367860" y="900559"/>
                      <a:pt x="1371823" y="952091"/>
                      <a:pt x="1340122" y="983791"/>
                    </a:cubicBezTo>
                    <a:cubicBezTo>
                      <a:pt x="1324272" y="999641"/>
                      <a:pt x="1300497" y="1007585"/>
                      <a:pt x="1280665" y="1007585"/>
                    </a:cubicBezTo>
                    <a:cubicBezTo>
                      <a:pt x="1260853" y="1007585"/>
                      <a:pt x="1241040" y="999660"/>
                      <a:pt x="1225190" y="983791"/>
                    </a:cubicBezTo>
                    <a:cubicBezTo>
                      <a:pt x="1149883" y="916428"/>
                      <a:pt x="1054763" y="876784"/>
                      <a:pt x="951718" y="876784"/>
                    </a:cubicBezTo>
                    <a:cubicBezTo>
                      <a:pt x="848673" y="876784"/>
                      <a:pt x="753553" y="916409"/>
                      <a:pt x="678246" y="983791"/>
                    </a:cubicBezTo>
                    <a:cubicBezTo>
                      <a:pt x="646546" y="1011529"/>
                      <a:pt x="598977" y="1011529"/>
                      <a:pt x="567276" y="979829"/>
                    </a:cubicBezTo>
                    <a:close/>
                    <a:moveTo>
                      <a:pt x="1605687" y="620706"/>
                    </a:moveTo>
                    <a:cubicBezTo>
                      <a:pt x="1427335" y="450280"/>
                      <a:pt x="1197452" y="359122"/>
                      <a:pt x="951736" y="359122"/>
                    </a:cubicBezTo>
                    <a:cubicBezTo>
                      <a:pt x="706003" y="359122"/>
                      <a:pt x="476138" y="450280"/>
                      <a:pt x="297786" y="620706"/>
                    </a:cubicBezTo>
                    <a:cubicBezTo>
                      <a:pt x="266085" y="652407"/>
                      <a:pt x="266085" y="699976"/>
                      <a:pt x="293823" y="731676"/>
                    </a:cubicBezTo>
                    <a:cubicBezTo>
                      <a:pt x="325542" y="763377"/>
                      <a:pt x="373093" y="763377"/>
                      <a:pt x="404812" y="735639"/>
                    </a:cubicBezTo>
                    <a:cubicBezTo>
                      <a:pt x="555407" y="592950"/>
                      <a:pt x="749628" y="517661"/>
                      <a:pt x="951755" y="517661"/>
                    </a:cubicBezTo>
                    <a:cubicBezTo>
                      <a:pt x="1153882" y="517661"/>
                      <a:pt x="1348084" y="592969"/>
                      <a:pt x="1498698" y="735639"/>
                    </a:cubicBezTo>
                    <a:cubicBezTo>
                      <a:pt x="1510586" y="747526"/>
                      <a:pt x="1530399" y="755452"/>
                      <a:pt x="1550230" y="755452"/>
                    </a:cubicBezTo>
                    <a:cubicBezTo>
                      <a:pt x="1570043" y="755452"/>
                      <a:pt x="1593837" y="747526"/>
                      <a:pt x="1609668" y="731676"/>
                    </a:cubicBezTo>
                    <a:cubicBezTo>
                      <a:pt x="1641350" y="699976"/>
                      <a:pt x="1637388" y="648444"/>
                      <a:pt x="1605687" y="620706"/>
                    </a:cubicBezTo>
                    <a:close/>
                    <a:moveTo>
                      <a:pt x="1879140" y="368573"/>
                    </a:moveTo>
                    <a:cubicBezTo>
                      <a:pt x="1625500" y="130783"/>
                      <a:pt x="1296534" y="0"/>
                      <a:pt x="951718" y="0"/>
                    </a:cubicBezTo>
                    <a:cubicBezTo>
                      <a:pt x="606902" y="0"/>
                      <a:pt x="277954" y="130783"/>
                      <a:pt x="24295" y="368591"/>
                    </a:cubicBezTo>
                    <a:cubicBezTo>
                      <a:pt x="-7405" y="400310"/>
                      <a:pt x="-7405" y="447861"/>
                      <a:pt x="20333" y="479580"/>
                    </a:cubicBezTo>
                    <a:cubicBezTo>
                      <a:pt x="52033" y="511280"/>
                      <a:pt x="103565" y="515243"/>
                      <a:pt x="135265" y="483543"/>
                    </a:cubicBezTo>
                    <a:cubicBezTo>
                      <a:pt x="357224" y="273490"/>
                      <a:pt x="646546" y="158539"/>
                      <a:pt x="951718" y="158539"/>
                    </a:cubicBezTo>
                    <a:cubicBezTo>
                      <a:pt x="1256890" y="158539"/>
                      <a:pt x="1546212" y="273490"/>
                      <a:pt x="1768170" y="483543"/>
                    </a:cubicBezTo>
                    <a:cubicBezTo>
                      <a:pt x="1784021" y="499393"/>
                      <a:pt x="1803833" y="503355"/>
                      <a:pt x="1823646" y="503355"/>
                    </a:cubicBezTo>
                    <a:cubicBezTo>
                      <a:pt x="1843459" y="503355"/>
                      <a:pt x="1867234" y="495430"/>
                      <a:pt x="1883103" y="479580"/>
                    </a:cubicBezTo>
                    <a:cubicBezTo>
                      <a:pt x="1914822" y="447842"/>
                      <a:pt x="1910859" y="396329"/>
                      <a:pt x="1879140" y="368573"/>
                    </a:cubicBezTo>
                    <a:close/>
                    <a:moveTo>
                      <a:pt x="640853" y="1455855"/>
                    </a:moveTo>
                    <a:cubicBezTo>
                      <a:pt x="615850" y="1455855"/>
                      <a:pt x="596205" y="1459427"/>
                      <a:pt x="572095" y="1469250"/>
                    </a:cubicBezTo>
                    <a:lnTo>
                      <a:pt x="581917" y="1356736"/>
                    </a:lnTo>
                    <a:lnTo>
                      <a:pt x="818554" y="1356736"/>
                    </a:lnTo>
                    <a:lnTo>
                      <a:pt x="818554" y="1224577"/>
                    </a:lnTo>
                    <a:lnTo>
                      <a:pt x="445293" y="1224577"/>
                    </a:lnTo>
                    <a:lnTo>
                      <a:pt x="428327" y="1553189"/>
                    </a:lnTo>
                    <a:lnTo>
                      <a:pt x="497978" y="1598730"/>
                    </a:lnTo>
                    <a:cubicBezTo>
                      <a:pt x="537269" y="1573727"/>
                      <a:pt x="555128" y="1566583"/>
                      <a:pt x="591740" y="1566583"/>
                    </a:cubicBezTo>
                    <a:cubicBezTo>
                      <a:pt x="648890" y="1566583"/>
                      <a:pt x="689073" y="1602302"/>
                      <a:pt x="689073" y="1669275"/>
                    </a:cubicBezTo>
                    <a:cubicBezTo>
                      <a:pt x="689073" y="1738034"/>
                      <a:pt x="648890" y="1772859"/>
                      <a:pt x="584596" y="1772859"/>
                    </a:cubicBezTo>
                    <a:cubicBezTo>
                      <a:pt x="531911" y="1772859"/>
                      <a:pt x="485477" y="1745177"/>
                      <a:pt x="447972" y="1709458"/>
                    </a:cubicBezTo>
                    <a:lnTo>
                      <a:pt x="375641" y="1809471"/>
                    </a:lnTo>
                    <a:cubicBezTo>
                      <a:pt x="428327" y="1861263"/>
                      <a:pt x="501550" y="1901447"/>
                      <a:pt x="607813" y="1901447"/>
                    </a:cubicBezTo>
                    <a:cubicBezTo>
                      <a:pt x="735508" y="1901447"/>
                      <a:pt x="848022" y="1814829"/>
                      <a:pt x="848022" y="1665703"/>
                    </a:cubicBezTo>
                    <a:cubicBezTo>
                      <a:pt x="848022" y="1521935"/>
                      <a:pt x="753367" y="1455855"/>
                      <a:pt x="640853" y="1455855"/>
                    </a:cubicBezTo>
                    <a:close/>
                    <a:moveTo>
                      <a:pt x="1247179" y="1639807"/>
                    </a:moveTo>
                    <a:lnTo>
                      <a:pt x="1352549" y="1639807"/>
                    </a:lnTo>
                    <a:lnTo>
                      <a:pt x="1352549" y="1746963"/>
                    </a:lnTo>
                    <a:cubicBezTo>
                      <a:pt x="1338262" y="1757679"/>
                      <a:pt x="1313259" y="1763930"/>
                      <a:pt x="1289149" y="1763930"/>
                    </a:cubicBezTo>
                    <a:cubicBezTo>
                      <a:pt x="1165919" y="1763930"/>
                      <a:pt x="1106983" y="1687134"/>
                      <a:pt x="1106983" y="1554975"/>
                    </a:cubicBezTo>
                    <a:cubicBezTo>
                      <a:pt x="1106983" y="1425494"/>
                      <a:pt x="1177527" y="1348699"/>
                      <a:pt x="1275754" y="1348699"/>
                    </a:cubicBezTo>
                    <a:cubicBezTo>
                      <a:pt x="1331118" y="1348699"/>
                      <a:pt x="1365944" y="1371023"/>
                      <a:pt x="1398091" y="1400491"/>
                    </a:cubicBezTo>
                    <a:lnTo>
                      <a:pt x="1482923" y="1298693"/>
                    </a:lnTo>
                    <a:cubicBezTo>
                      <a:pt x="1437381" y="1253151"/>
                      <a:pt x="1367730" y="1212075"/>
                      <a:pt x="1270396" y="1212075"/>
                    </a:cubicBezTo>
                    <a:cubicBezTo>
                      <a:pt x="1092695" y="1212075"/>
                      <a:pt x="943570" y="1338877"/>
                      <a:pt x="943570" y="1560333"/>
                    </a:cubicBezTo>
                    <a:cubicBezTo>
                      <a:pt x="943570" y="1785361"/>
                      <a:pt x="1088231" y="1901447"/>
                      <a:pt x="1273075" y="1901447"/>
                    </a:cubicBezTo>
                    <a:cubicBezTo>
                      <a:pt x="1365944" y="1901447"/>
                      <a:pt x="1448097" y="1864835"/>
                      <a:pt x="1494531" y="1820187"/>
                    </a:cubicBezTo>
                    <a:lnTo>
                      <a:pt x="1494531" y="1509434"/>
                    </a:lnTo>
                    <a:lnTo>
                      <a:pt x="1247179" y="1509434"/>
                    </a:lnTo>
                    <a:lnTo>
                      <a:pt x="1247179" y="1639807"/>
                    </a:lnTo>
                    <a:close/>
                  </a:path>
                </a:pathLst>
              </a:custGeom>
              <a:solidFill>
                <a:srgbClr val="70AD47">
                  <a:lumMod val="75000"/>
                </a:srgbClr>
              </a:solid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31" name="文本框 130">
                <a:extLst>
                  <a:ext uri="{FF2B5EF4-FFF2-40B4-BE49-F238E27FC236}">
                    <a16:creationId xmlns:a16="http://schemas.microsoft.com/office/drawing/2014/main" id="{BC01DFCC-AFA4-8B2F-17E1-09F4EA430D4B}"/>
                  </a:ext>
                </a:extLst>
              </p:cNvPr>
              <p:cNvSpPr txBox="1"/>
              <p:nvPr/>
            </p:nvSpPr>
            <p:spPr>
              <a:xfrm>
                <a:off x="1958617" y="1386048"/>
                <a:ext cx="1175015"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Greenhouse 1</a:t>
                </a: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32" name="文本框 131">
                <a:extLst>
                  <a:ext uri="{FF2B5EF4-FFF2-40B4-BE49-F238E27FC236}">
                    <a16:creationId xmlns:a16="http://schemas.microsoft.com/office/drawing/2014/main" id="{AFD092E0-6371-B981-B9EC-AB29450FC866}"/>
                  </a:ext>
                </a:extLst>
              </p:cNvPr>
              <p:cNvSpPr txBox="1"/>
              <p:nvPr/>
            </p:nvSpPr>
            <p:spPr>
              <a:xfrm>
                <a:off x="1858795" y="3577067"/>
                <a:ext cx="1217029"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Greenhouse N</a:t>
                </a: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4BCA3185-C377-7437-8A28-39B91A854157}"/>
                  </a:ext>
                </a:extLst>
              </p:cNvPr>
              <p:cNvSpPr txBox="1"/>
              <p:nvPr/>
            </p:nvSpPr>
            <p:spPr>
              <a:xfrm rot="16200000">
                <a:off x="3655525" y="2680775"/>
                <a:ext cx="400110" cy="1357223"/>
              </a:xfrm>
              <a:prstGeom prst="rect">
                <a:avLst/>
              </a:prstGeom>
              <a:noFill/>
            </p:spPr>
            <p:txBody>
              <a:bodyPr vert="eaVert"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Edge device data</a:t>
                </a: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34" name="矩形: 圆角 133">
                <a:extLst>
                  <a:ext uri="{FF2B5EF4-FFF2-40B4-BE49-F238E27FC236}">
                    <a16:creationId xmlns:a16="http://schemas.microsoft.com/office/drawing/2014/main" id="{3CD51175-9509-FD2E-A5A6-9CFD36B55329}"/>
                  </a:ext>
                </a:extLst>
              </p:cNvPr>
              <p:cNvSpPr/>
              <p:nvPr/>
            </p:nvSpPr>
            <p:spPr>
              <a:xfrm>
                <a:off x="1422972" y="5500066"/>
                <a:ext cx="2016000" cy="720000"/>
              </a:xfrm>
              <a:prstGeom prst="roundRect">
                <a:avLst/>
              </a:prstGeom>
              <a:solidFill>
                <a:srgbClr val="F3B08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Environment perception and phenotype detection layer</a:t>
                </a: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135" name="图片 134">
                <a:extLst>
                  <a:ext uri="{FF2B5EF4-FFF2-40B4-BE49-F238E27FC236}">
                    <a16:creationId xmlns:a16="http://schemas.microsoft.com/office/drawing/2014/main" id="{E1EB838C-4F12-6E21-8B62-D577FA993B2F}"/>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7917" b="93056" l="10000" r="90000">
                            <a14:foregroundMark x1="54167" y1="86944" x2="57813" y2="88333"/>
                            <a14:foregroundMark x1="57396" y1="91528" x2="61875" y2="90278"/>
                            <a14:foregroundMark x1="53125" y1="92639" x2="55625" y2="93194"/>
                            <a14:foregroundMark x1="62292" y1="90694" x2="67292" y2="85694"/>
                            <a14:foregroundMark x1="59792" y1="23333" x2="66146" y2="29583"/>
                            <a14:foregroundMark x1="53854" y1="38611" x2="60417" y2="51250"/>
                            <a14:foregroundMark x1="53646" y1="62361" x2="65833" y2="64028"/>
                            <a14:foregroundMark x1="54271" y1="14583" x2="59271" y2="7917"/>
                            <a14:backgroundMark x1="16354" y1="68750" x2="12188" y2="62778"/>
                            <a14:backgroundMark x1="15417" y1="62222" x2="13854" y2="38750"/>
                          </a14:backgroundRemoval>
                        </a14:imgEffect>
                      </a14:imgLayer>
                    </a14:imgProps>
                  </a:ext>
                  <a:ext uri="{28A0092B-C50C-407E-A947-70E740481C1C}">
                    <a14:useLocalDpi xmlns:a14="http://schemas.microsoft.com/office/drawing/2010/main" val="0"/>
                  </a:ext>
                </a:extLst>
              </a:blip>
              <a:srcRect l="15437" t="5676" r="22497" b="4027"/>
              <a:stretch/>
            </p:blipFill>
            <p:spPr>
              <a:xfrm rot="5400000">
                <a:off x="2215903" y="1813809"/>
                <a:ext cx="468464" cy="511163"/>
              </a:xfrm>
              <a:prstGeom prst="rect">
                <a:avLst/>
              </a:prstGeom>
            </p:spPr>
          </p:pic>
          <p:pic>
            <p:nvPicPr>
              <p:cNvPr id="136" name="图片 135">
                <a:extLst>
                  <a:ext uri="{FF2B5EF4-FFF2-40B4-BE49-F238E27FC236}">
                    <a16:creationId xmlns:a16="http://schemas.microsoft.com/office/drawing/2014/main" id="{3737D760-39AF-02C8-5ABE-6B4892245BEF}"/>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7917" b="93056" l="10000" r="90000">
                            <a14:foregroundMark x1="54167" y1="86944" x2="57813" y2="88333"/>
                            <a14:foregroundMark x1="57396" y1="91528" x2="61875" y2="90278"/>
                            <a14:foregroundMark x1="53125" y1="92639" x2="55625" y2="93194"/>
                            <a14:foregroundMark x1="62292" y1="90694" x2="67292" y2="85694"/>
                            <a14:foregroundMark x1="59792" y1="23333" x2="66146" y2="29583"/>
                            <a14:foregroundMark x1="53854" y1="38611" x2="60417" y2="51250"/>
                            <a14:foregroundMark x1="53646" y1="62361" x2="65833" y2="64028"/>
                            <a14:foregroundMark x1="54271" y1="14583" x2="59271" y2="7917"/>
                            <a14:backgroundMark x1="16354" y1="68750" x2="12188" y2="62778"/>
                            <a14:backgroundMark x1="15417" y1="62222" x2="13854" y2="38750"/>
                          </a14:backgroundRemoval>
                        </a14:imgEffect>
                      </a14:imgLayer>
                    </a14:imgProps>
                  </a:ext>
                  <a:ext uri="{28A0092B-C50C-407E-A947-70E740481C1C}">
                    <a14:useLocalDpi xmlns:a14="http://schemas.microsoft.com/office/drawing/2010/main" val="0"/>
                  </a:ext>
                </a:extLst>
              </a:blip>
              <a:srcRect l="15437" t="5676" r="22497" b="4027"/>
              <a:stretch/>
            </p:blipFill>
            <p:spPr>
              <a:xfrm rot="5400000">
                <a:off x="2216653" y="4023755"/>
                <a:ext cx="468464" cy="511163"/>
              </a:xfrm>
              <a:prstGeom prst="rect">
                <a:avLst/>
              </a:prstGeom>
            </p:spPr>
          </p:pic>
          <p:grpSp>
            <p:nvGrpSpPr>
              <p:cNvPr id="137" name="组合 136">
                <a:extLst>
                  <a:ext uri="{FF2B5EF4-FFF2-40B4-BE49-F238E27FC236}">
                    <a16:creationId xmlns:a16="http://schemas.microsoft.com/office/drawing/2014/main" id="{292523C3-C21A-CF0D-5D98-B8673E38CB8C}"/>
                  </a:ext>
                </a:extLst>
              </p:cNvPr>
              <p:cNvGrpSpPr/>
              <p:nvPr/>
            </p:nvGrpSpPr>
            <p:grpSpPr>
              <a:xfrm>
                <a:off x="4241584" y="1475769"/>
                <a:ext cx="3607965" cy="330170"/>
                <a:chOff x="4091710" y="431260"/>
                <a:chExt cx="3607965" cy="330170"/>
              </a:xfrm>
            </p:grpSpPr>
            <p:sp>
              <p:nvSpPr>
                <p:cNvPr id="155" name="矩形 154">
                  <a:extLst>
                    <a:ext uri="{FF2B5EF4-FFF2-40B4-BE49-F238E27FC236}">
                      <a16:creationId xmlns:a16="http://schemas.microsoft.com/office/drawing/2014/main" id="{04DC1660-9AD2-7D38-909C-08652279678E}"/>
                    </a:ext>
                  </a:extLst>
                </p:cNvPr>
                <p:cNvSpPr/>
                <p:nvPr/>
              </p:nvSpPr>
              <p:spPr>
                <a:xfrm>
                  <a:off x="5337693" y="431260"/>
                  <a:ext cx="1116000" cy="330170"/>
                </a:xfrm>
                <a:prstGeom prst="rect">
                  <a:avLst/>
                </a:prstGeom>
                <a:noFill/>
                <a:ln w="28575" cap="flat" cmpd="sng" algn="ctr">
                  <a:solidFill>
                    <a:srgbClr val="DE58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PAR</a:t>
                  </a:r>
                  <a:endParaRPr kumimoji="0" lang="zh-CN" altLang="en-US" sz="1400" b="0" i="0" u="none" strike="noStrike" kern="0" cap="none" spc="0" normalizeH="0" baseline="0" noProof="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6" name="矩形 155">
                  <a:extLst>
                    <a:ext uri="{FF2B5EF4-FFF2-40B4-BE49-F238E27FC236}">
                      <a16:creationId xmlns:a16="http://schemas.microsoft.com/office/drawing/2014/main" id="{038E8DC1-EF49-FAC4-6427-2B21F07C7FF7}"/>
                    </a:ext>
                  </a:extLst>
                </p:cNvPr>
                <p:cNvSpPr/>
                <p:nvPr/>
              </p:nvSpPr>
              <p:spPr>
                <a:xfrm>
                  <a:off x="4091710" y="431260"/>
                  <a:ext cx="1116000" cy="330170"/>
                </a:xfrm>
                <a:prstGeom prst="rect">
                  <a:avLst/>
                </a:prstGeom>
                <a:noFill/>
                <a:ln w="28575" cap="flat" cmpd="sng" algn="ctr">
                  <a:solidFill>
                    <a:srgbClr val="DE58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temperature</a:t>
                  </a:r>
                  <a:endParaRPr kumimoji="0" lang="zh-CN" altLang="en-US" sz="1400" b="0" i="0" u="none" strike="noStrike" kern="0" cap="none" spc="0" normalizeH="0" baseline="0" noProof="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7" name="矩形 156">
                  <a:extLst>
                    <a:ext uri="{FF2B5EF4-FFF2-40B4-BE49-F238E27FC236}">
                      <a16:creationId xmlns:a16="http://schemas.microsoft.com/office/drawing/2014/main" id="{BCC275F9-CA47-F246-BF8B-CCAE3FCB2C29}"/>
                    </a:ext>
                  </a:extLst>
                </p:cNvPr>
                <p:cNvSpPr/>
                <p:nvPr/>
              </p:nvSpPr>
              <p:spPr>
                <a:xfrm>
                  <a:off x="6583675" y="431260"/>
                  <a:ext cx="1116000" cy="330170"/>
                </a:xfrm>
                <a:prstGeom prst="rect">
                  <a:avLst/>
                </a:prstGeom>
                <a:noFill/>
                <a:ln w="28575" cap="flat" cmpd="sng" algn="ctr">
                  <a:solidFill>
                    <a:srgbClr val="DE58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humidity</a:t>
                  </a:r>
                  <a:endParaRPr kumimoji="0" lang="zh-CN" altLang="en-US" sz="1400" b="0" i="0" u="none" strike="noStrike" kern="0" cap="none" spc="0" normalizeH="0" baseline="0" noProof="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138" name="组合 137">
                <a:extLst>
                  <a:ext uri="{FF2B5EF4-FFF2-40B4-BE49-F238E27FC236}">
                    <a16:creationId xmlns:a16="http://schemas.microsoft.com/office/drawing/2014/main" id="{C16EA992-B650-85BE-7E18-6DCE7E0A58A9}"/>
                  </a:ext>
                </a:extLst>
              </p:cNvPr>
              <p:cNvGrpSpPr/>
              <p:nvPr/>
            </p:nvGrpSpPr>
            <p:grpSpPr>
              <a:xfrm>
                <a:off x="4238484" y="5004626"/>
                <a:ext cx="3607965" cy="396000"/>
                <a:chOff x="4091710" y="431260"/>
                <a:chExt cx="3607965" cy="396000"/>
              </a:xfrm>
            </p:grpSpPr>
            <p:sp>
              <p:nvSpPr>
                <p:cNvPr id="152" name="矩形 151">
                  <a:extLst>
                    <a:ext uri="{FF2B5EF4-FFF2-40B4-BE49-F238E27FC236}">
                      <a16:creationId xmlns:a16="http://schemas.microsoft.com/office/drawing/2014/main" id="{9F9FF76B-A8F4-C3DF-4E59-32AFDEB6F5CA}"/>
                    </a:ext>
                  </a:extLst>
                </p:cNvPr>
                <p:cNvSpPr/>
                <p:nvPr/>
              </p:nvSpPr>
              <p:spPr>
                <a:xfrm>
                  <a:off x="5337693" y="431260"/>
                  <a:ext cx="1116000" cy="396000"/>
                </a:xfrm>
                <a:prstGeom prst="rect">
                  <a:avLst/>
                </a:prstGeom>
                <a:noFill/>
                <a:ln w="28575"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Stem diameter</a:t>
                  </a:r>
                  <a:endParaRPr kumimoji="0" lang="zh-CN" altLang="en-US" sz="1400" b="0" i="0" u="none" strike="noStrike" kern="0" cap="none" spc="0" normalizeH="0" baseline="0" noProof="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3" name="矩形 152">
                  <a:extLst>
                    <a:ext uri="{FF2B5EF4-FFF2-40B4-BE49-F238E27FC236}">
                      <a16:creationId xmlns:a16="http://schemas.microsoft.com/office/drawing/2014/main" id="{35EBF2A6-EB43-CD06-D5BF-80D0F12FDB00}"/>
                    </a:ext>
                  </a:extLst>
                </p:cNvPr>
                <p:cNvSpPr/>
                <p:nvPr/>
              </p:nvSpPr>
              <p:spPr>
                <a:xfrm>
                  <a:off x="4091710" y="431260"/>
                  <a:ext cx="1116000" cy="396000"/>
                </a:xfrm>
                <a:prstGeom prst="rect">
                  <a:avLst/>
                </a:prstGeom>
                <a:noFill/>
                <a:ln w="28575"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Plant height</a:t>
                  </a:r>
                  <a:endParaRPr kumimoji="0" lang="zh-CN" altLang="en-US" sz="1400" b="0" i="0" u="none" strike="noStrike" kern="0" cap="none" spc="0" normalizeH="0" baseline="0" noProof="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4" name="矩形 153">
                  <a:extLst>
                    <a:ext uri="{FF2B5EF4-FFF2-40B4-BE49-F238E27FC236}">
                      <a16:creationId xmlns:a16="http://schemas.microsoft.com/office/drawing/2014/main" id="{849E8C37-5A9D-4C82-9723-EDAB1B8E3A74}"/>
                    </a:ext>
                  </a:extLst>
                </p:cNvPr>
                <p:cNvSpPr/>
                <p:nvPr/>
              </p:nvSpPr>
              <p:spPr>
                <a:xfrm>
                  <a:off x="6583675" y="431260"/>
                  <a:ext cx="1116000" cy="396000"/>
                </a:xfrm>
                <a:prstGeom prst="rect">
                  <a:avLst/>
                </a:prstGeom>
                <a:noFill/>
                <a:ln w="28575"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leaf area</a:t>
                  </a:r>
                  <a:endParaRPr kumimoji="0" lang="zh-CN" altLang="en-US" sz="1400" b="0" i="0" u="none" strike="noStrike" kern="0" cap="none" spc="0" normalizeH="0" baseline="0" noProof="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139" name="矩形 138">
                <a:extLst>
                  <a:ext uri="{FF2B5EF4-FFF2-40B4-BE49-F238E27FC236}">
                    <a16:creationId xmlns:a16="http://schemas.microsoft.com/office/drawing/2014/main" id="{B5C3B209-7FEE-7881-A140-922E9B332714}"/>
                  </a:ext>
                </a:extLst>
              </p:cNvPr>
              <p:cNvSpPr/>
              <p:nvPr/>
            </p:nvSpPr>
            <p:spPr>
              <a:xfrm>
                <a:off x="5538422" y="2121741"/>
                <a:ext cx="1023211" cy="396000"/>
              </a:xfrm>
              <a:prstGeom prst="rect">
                <a:avLst/>
              </a:prstGeom>
              <a:noFill/>
              <a:ln w="28575" cap="flat" cmpd="sng" algn="ctr">
                <a:solidFill>
                  <a:srgbClr val="DE58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CEI Model</a:t>
                </a:r>
                <a:endParaRPr kumimoji="0" lang="zh-CN" altLang="en-US" sz="1400" b="0" i="0" u="none" strike="noStrike" kern="0" cap="none" spc="0" normalizeH="0" baseline="0" noProof="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0" name="矩形 139">
                <a:extLst>
                  <a:ext uri="{FF2B5EF4-FFF2-40B4-BE49-F238E27FC236}">
                    <a16:creationId xmlns:a16="http://schemas.microsoft.com/office/drawing/2014/main" id="{C7D179DA-C5F4-DA90-8678-D323B67E93BB}"/>
                  </a:ext>
                </a:extLst>
              </p:cNvPr>
              <p:cNvSpPr/>
              <p:nvPr/>
            </p:nvSpPr>
            <p:spPr>
              <a:xfrm>
                <a:off x="5526537" y="4344781"/>
                <a:ext cx="1038476" cy="396000"/>
              </a:xfrm>
              <a:prstGeom prst="rect">
                <a:avLst/>
              </a:prstGeom>
              <a:noFill/>
              <a:ln w="28575"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GCI Model</a:t>
                </a:r>
                <a:endParaRPr kumimoji="0" lang="zh-CN" altLang="en-US" sz="1400" b="0" i="0" u="none" strike="noStrike" kern="0" cap="none" spc="0" normalizeH="0" baseline="0" noProof="0">
                  <a:ln>
                    <a:noFill/>
                  </a:ln>
                  <a:solidFill>
                    <a:sysClr val="windowText" lastClr="00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141" name="连接符: 肘形 140">
                <a:extLst>
                  <a:ext uri="{FF2B5EF4-FFF2-40B4-BE49-F238E27FC236}">
                    <a16:creationId xmlns:a16="http://schemas.microsoft.com/office/drawing/2014/main" id="{78BC9ECE-B9E3-2CEB-A1FA-C85D4451658B}"/>
                  </a:ext>
                </a:extLst>
              </p:cNvPr>
              <p:cNvCxnSpPr>
                <a:cxnSpLocks/>
                <a:stCxn id="155" idx="2"/>
                <a:endCxn id="139" idx="0"/>
              </p:cNvCxnSpPr>
              <p:nvPr/>
            </p:nvCxnSpPr>
            <p:spPr>
              <a:xfrm rot="16200000" flipH="1">
                <a:off x="5889896" y="1961609"/>
                <a:ext cx="315802" cy="4461"/>
              </a:xfrm>
              <a:prstGeom prst="bentConnector3">
                <a:avLst>
                  <a:gd name="adj1" fmla="val 50000"/>
                </a:avLst>
              </a:prstGeom>
              <a:noFill/>
              <a:ln w="28575" cap="flat" cmpd="sng" algn="ctr">
                <a:solidFill>
                  <a:srgbClr val="4472C4"/>
                </a:solidFill>
                <a:prstDash val="solid"/>
                <a:miter lim="800000"/>
                <a:tailEnd type="triangle"/>
              </a:ln>
              <a:effectLst/>
            </p:spPr>
          </p:cxnSp>
          <p:cxnSp>
            <p:nvCxnSpPr>
              <p:cNvPr id="142" name="连接符: 肘形 141">
                <a:extLst>
                  <a:ext uri="{FF2B5EF4-FFF2-40B4-BE49-F238E27FC236}">
                    <a16:creationId xmlns:a16="http://schemas.microsoft.com/office/drawing/2014/main" id="{82622FD3-319B-ABB7-7149-84A8911E994F}"/>
                  </a:ext>
                </a:extLst>
              </p:cNvPr>
              <p:cNvCxnSpPr>
                <a:cxnSpLocks/>
                <a:stCxn id="156" idx="2"/>
              </p:cNvCxnSpPr>
              <p:nvPr/>
            </p:nvCxnSpPr>
            <p:spPr>
              <a:xfrm rot="16200000" flipH="1">
                <a:off x="5343156" y="1262367"/>
                <a:ext cx="118849" cy="1205992"/>
              </a:xfrm>
              <a:prstGeom prst="bentConnector2">
                <a:avLst/>
              </a:prstGeom>
              <a:noFill/>
              <a:ln w="28575" cap="flat" cmpd="sng" algn="ctr">
                <a:solidFill>
                  <a:srgbClr val="4472C4"/>
                </a:solidFill>
                <a:prstDash val="solid"/>
                <a:miter lim="800000"/>
                <a:tailEnd type="triangle"/>
              </a:ln>
              <a:effectLst/>
            </p:spPr>
          </p:cxnSp>
          <p:cxnSp>
            <p:nvCxnSpPr>
              <p:cNvPr id="143" name="连接符: 肘形 142">
                <a:extLst>
                  <a:ext uri="{FF2B5EF4-FFF2-40B4-BE49-F238E27FC236}">
                    <a16:creationId xmlns:a16="http://schemas.microsoft.com/office/drawing/2014/main" id="{88DCADF8-ECF5-CF26-5B56-7FB6224BAC56}"/>
                  </a:ext>
                </a:extLst>
              </p:cNvPr>
              <p:cNvCxnSpPr>
                <a:cxnSpLocks/>
                <a:stCxn id="157" idx="2"/>
              </p:cNvCxnSpPr>
              <p:nvPr/>
            </p:nvCxnSpPr>
            <p:spPr>
              <a:xfrm rot="5400000">
                <a:off x="6633723" y="1266963"/>
                <a:ext cx="118851" cy="1196802"/>
              </a:xfrm>
              <a:prstGeom prst="bentConnector2">
                <a:avLst/>
              </a:prstGeom>
              <a:noFill/>
              <a:ln w="28575" cap="flat" cmpd="sng" algn="ctr">
                <a:solidFill>
                  <a:srgbClr val="4472C4"/>
                </a:solidFill>
                <a:prstDash val="solid"/>
                <a:miter lim="800000"/>
                <a:tailEnd type="triangle"/>
              </a:ln>
              <a:effectLst/>
            </p:spPr>
          </p:cxnSp>
          <p:sp>
            <p:nvSpPr>
              <p:cNvPr id="144" name="流程图: 或者 143">
                <a:extLst>
                  <a:ext uri="{FF2B5EF4-FFF2-40B4-BE49-F238E27FC236}">
                    <a16:creationId xmlns:a16="http://schemas.microsoft.com/office/drawing/2014/main" id="{C0404331-54A8-8071-AA89-9DFD54DC5E5F}"/>
                  </a:ext>
                </a:extLst>
              </p:cNvPr>
              <p:cNvSpPr/>
              <p:nvPr/>
            </p:nvSpPr>
            <p:spPr>
              <a:xfrm>
                <a:off x="5990171" y="1862246"/>
                <a:ext cx="111208" cy="112537"/>
              </a:xfrm>
              <a:prstGeom prst="flowChartOr">
                <a:avLst/>
              </a:prstGeom>
              <a:solidFill>
                <a:srgbClr val="44546A">
                  <a:lumMod val="20000"/>
                  <a:lumOff val="80000"/>
                </a:srgb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45" name="直接箭头连接符 144">
                <a:extLst>
                  <a:ext uri="{FF2B5EF4-FFF2-40B4-BE49-F238E27FC236}">
                    <a16:creationId xmlns:a16="http://schemas.microsoft.com/office/drawing/2014/main" id="{F7E9EE92-9646-C691-6FAF-C97839DC3C10}"/>
                  </a:ext>
                </a:extLst>
              </p:cNvPr>
              <p:cNvCxnSpPr>
                <a:cxnSpLocks/>
              </p:cNvCxnSpPr>
              <p:nvPr/>
            </p:nvCxnSpPr>
            <p:spPr>
              <a:xfrm>
                <a:off x="6041146" y="2522641"/>
                <a:ext cx="0" cy="223796"/>
              </a:xfrm>
              <a:prstGeom prst="straightConnector1">
                <a:avLst/>
              </a:prstGeom>
              <a:noFill/>
              <a:ln w="28575" cap="flat" cmpd="sng" algn="ctr">
                <a:solidFill>
                  <a:srgbClr val="4472C4"/>
                </a:solidFill>
                <a:prstDash val="solid"/>
                <a:miter lim="800000"/>
                <a:tailEnd type="triangle"/>
              </a:ln>
              <a:effectLst/>
            </p:spPr>
          </p:cxnSp>
          <p:cxnSp>
            <p:nvCxnSpPr>
              <p:cNvPr id="146" name="直接箭头连接符 145">
                <a:extLst>
                  <a:ext uri="{FF2B5EF4-FFF2-40B4-BE49-F238E27FC236}">
                    <a16:creationId xmlns:a16="http://schemas.microsoft.com/office/drawing/2014/main" id="{765023BF-8065-98FF-65BF-EBE3FD24A5EB}"/>
                  </a:ext>
                </a:extLst>
              </p:cNvPr>
              <p:cNvCxnSpPr>
                <a:cxnSpLocks/>
                <a:stCxn id="152" idx="0"/>
                <a:endCxn id="140" idx="2"/>
              </p:cNvCxnSpPr>
              <p:nvPr/>
            </p:nvCxnSpPr>
            <p:spPr>
              <a:xfrm flipV="1">
                <a:off x="6042467" y="4740781"/>
                <a:ext cx="3308" cy="263845"/>
              </a:xfrm>
              <a:prstGeom prst="straightConnector1">
                <a:avLst/>
              </a:prstGeom>
              <a:noFill/>
              <a:ln w="28575" cap="flat" cmpd="sng" algn="ctr">
                <a:solidFill>
                  <a:srgbClr val="4472C4"/>
                </a:solidFill>
                <a:prstDash val="solid"/>
                <a:miter lim="800000"/>
                <a:tailEnd type="triangle"/>
              </a:ln>
              <a:effectLst/>
            </p:spPr>
          </p:cxnSp>
          <p:cxnSp>
            <p:nvCxnSpPr>
              <p:cNvPr id="147" name="连接符: 肘形 146">
                <a:extLst>
                  <a:ext uri="{FF2B5EF4-FFF2-40B4-BE49-F238E27FC236}">
                    <a16:creationId xmlns:a16="http://schemas.microsoft.com/office/drawing/2014/main" id="{70A52B74-D8B7-68C5-5748-771278BEBB2F}"/>
                  </a:ext>
                </a:extLst>
              </p:cNvPr>
              <p:cNvCxnSpPr>
                <a:cxnSpLocks/>
                <a:stCxn id="153" idx="0"/>
              </p:cNvCxnSpPr>
              <p:nvPr/>
            </p:nvCxnSpPr>
            <p:spPr>
              <a:xfrm rot="5400000" flipH="1" flipV="1">
                <a:off x="5339052" y="4340650"/>
                <a:ext cx="121408" cy="1206544"/>
              </a:xfrm>
              <a:prstGeom prst="bentConnector2">
                <a:avLst/>
              </a:prstGeom>
              <a:noFill/>
              <a:ln w="28575" cap="flat" cmpd="sng" algn="ctr">
                <a:solidFill>
                  <a:srgbClr val="4472C4"/>
                </a:solidFill>
                <a:prstDash val="solid"/>
                <a:miter lim="800000"/>
                <a:tailEnd type="triangle"/>
              </a:ln>
              <a:effectLst/>
            </p:spPr>
          </p:cxnSp>
          <p:cxnSp>
            <p:nvCxnSpPr>
              <p:cNvPr id="148" name="连接符: 肘形 147">
                <a:extLst>
                  <a:ext uri="{FF2B5EF4-FFF2-40B4-BE49-F238E27FC236}">
                    <a16:creationId xmlns:a16="http://schemas.microsoft.com/office/drawing/2014/main" id="{558633BE-EA22-2AFA-BA14-4231368A1D3A}"/>
                  </a:ext>
                </a:extLst>
              </p:cNvPr>
              <p:cNvCxnSpPr>
                <a:cxnSpLocks/>
              </p:cNvCxnSpPr>
              <p:nvPr/>
            </p:nvCxnSpPr>
            <p:spPr>
              <a:xfrm rot="16200000" flipV="1">
                <a:off x="6626244" y="4353838"/>
                <a:ext cx="126678" cy="1192449"/>
              </a:xfrm>
              <a:prstGeom prst="bentConnector2">
                <a:avLst/>
              </a:prstGeom>
              <a:noFill/>
              <a:ln w="28575" cap="flat" cmpd="sng" algn="ctr">
                <a:solidFill>
                  <a:srgbClr val="4472C4"/>
                </a:solidFill>
                <a:prstDash val="solid"/>
                <a:miter lim="800000"/>
                <a:tailEnd type="triangle"/>
              </a:ln>
              <a:effectLst/>
            </p:spPr>
          </p:cxnSp>
          <p:sp>
            <p:nvSpPr>
              <p:cNvPr id="149" name="流程图: 或者 148">
                <a:extLst>
                  <a:ext uri="{FF2B5EF4-FFF2-40B4-BE49-F238E27FC236}">
                    <a16:creationId xmlns:a16="http://schemas.microsoft.com/office/drawing/2014/main" id="{AEA70D34-1AE2-0ECC-449F-20B8D232BDDA}"/>
                  </a:ext>
                </a:extLst>
              </p:cNvPr>
              <p:cNvSpPr/>
              <p:nvPr/>
            </p:nvSpPr>
            <p:spPr>
              <a:xfrm>
                <a:off x="5985542" y="4824608"/>
                <a:ext cx="111208" cy="112537"/>
              </a:xfrm>
              <a:prstGeom prst="flowChartOr">
                <a:avLst/>
              </a:prstGeom>
              <a:solidFill>
                <a:srgbClr val="44546A">
                  <a:lumMod val="20000"/>
                  <a:lumOff val="80000"/>
                </a:srgbClr>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50" name="直接箭头连接符 149">
                <a:extLst>
                  <a:ext uri="{FF2B5EF4-FFF2-40B4-BE49-F238E27FC236}">
                    <a16:creationId xmlns:a16="http://schemas.microsoft.com/office/drawing/2014/main" id="{20BC9F22-DAFA-7939-E7EB-75A0930C4C3D}"/>
                  </a:ext>
                </a:extLst>
              </p:cNvPr>
              <p:cNvCxnSpPr>
                <a:cxnSpLocks/>
                <a:stCxn id="140" idx="0"/>
              </p:cNvCxnSpPr>
              <p:nvPr/>
            </p:nvCxnSpPr>
            <p:spPr>
              <a:xfrm flipH="1" flipV="1">
                <a:off x="6041146" y="4098450"/>
                <a:ext cx="4629" cy="246331"/>
              </a:xfrm>
              <a:prstGeom prst="straightConnector1">
                <a:avLst/>
              </a:prstGeom>
              <a:noFill/>
              <a:ln w="28575" cap="flat" cmpd="sng" algn="ctr">
                <a:solidFill>
                  <a:srgbClr val="4472C4"/>
                </a:solidFill>
                <a:prstDash val="solid"/>
                <a:miter lim="800000"/>
                <a:tailEnd type="triangle"/>
              </a:ln>
              <a:effectLst/>
            </p:spPr>
          </p:cxnSp>
          <p:cxnSp>
            <p:nvCxnSpPr>
              <p:cNvPr id="151" name="直接箭头连接符 150">
                <a:extLst>
                  <a:ext uri="{FF2B5EF4-FFF2-40B4-BE49-F238E27FC236}">
                    <a16:creationId xmlns:a16="http://schemas.microsoft.com/office/drawing/2014/main" id="{411F2678-9A9B-C4EC-AAD4-4F425FDA5857}"/>
                  </a:ext>
                </a:extLst>
              </p:cNvPr>
              <p:cNvCxnSpPr>
                <a:cxnSpLocks/>
              </p:cNvCxnSpPr>
              <p:nvPr/>
            </p:nvCxnSpPr>
            <p:spPr>
              <a:xfrm>
                <a:off x="7224390" y="3415736"/>
                <a:ext cx="803462" cy="0"/>
              </a:xfrm>
              <a:prstGeom prst="straightConnector1">
                <a:avLst/>
              </a:prstGeom>
              <a:noFill/>
              <a:ln w="28575" cap="flat" cmpd="sng" algn="ctr">
                <a:solidFill>
                  <a:srgbClr val="4472C4"/>
                </a:solidFill>
                <a:prstDash val="dash"/>
                <a:miter lim="800000"/>
                <a:headEnd type="triangle"/>
                <a:tailEnd type="triangle"/>
              </a:ln>
              <a:effectLst/>
            </p:spPr>
          </p:cxnSp>
        </p:grpSp>
        <p:pic>
          <p:nvPicPr>
            <p:cNvPr id="96" name="图片 95">
              <a:extLst>
                <a:ext uri="{FF2B5EF4-FFF2-40B4-BE49-F238E27FC236}">
                  <a16:creationId xmlns:a16="http://schemas.microsoft.com/office/drawing/2014/main" id="{9EF008A5-6159-CD3E-F0A6-67DD45EB702D}"/>
                </a:ext>
              </a:extLst>
            </p:cNvPr>
            <p:cNvPicPr>
              <a:picLocks noChangeAspect="1"/>
            </p:cNvPicPr>
            <p:nvPr/>
          </p:nvPicPr>
          <p:blipFill>
            <a:blip r:embed="rId9"/>
            <a:stretch>
              <a:fillRect/>
            </a:stretch>
          </p:blipFill>
          <p:spPr>
            <a:xfrm>
              <a:off x="8250304" y="2841059"/>
              <a:ext cx="900000" cy="322867"/>
            </a:xfrm>
            <a:prstGeom prst="rect">
              <a:avLst/>
            </a:prstGeom>
          </p:spPr>
        </p:pic>
        <p:pic>
          <p:nvPicPr>
            <p:cNvPr id="97" name="图片 96">
              <a:extLst>
                <a:ext uri="{FF2B5EF4-FFF2-40B4-BE49-F238E27FC236}">
                  <a16:creationId xmlns:a16="http://schemas.microsoft.com/office/drawing/2014/main" id="{83998815-1E10-F834-0419-019344B8AF2E}"/>
                </a:ext>
              </a:extLst>
            </p:cNvPr>
            <p:cNvPicPr>
              <a:picLocks noChangeAspect="1"/>
            </p:cNvPicPr>
            <p:nvPr/>
          </p:nvPicPr>
          <p:blipFill>
            <a:blip r:embed="rId10"/>
            <a:stretch>
              <a:fillRect/>
            </a:stretch>
          </p:blipFill>
          <p:spPr>
            <a:xfrm>
              <a:off x="8262775" y="3367011"/>
              <a:ext cx="900000" cy="321127"/>
            </a:xfrm>
            <a:prstGeom prst="rect">
              <a:avLst/>
            </a:prstGeom>
          </p:spPr>
        </p:pic>
        <p:pic>
          <p:nvPicPr>
            <p:cNvPr id="98" name="图片 97">
              <a:extLst>
                <a:ext uri="{FF2B5EF4-FFF2-40B4-BE49-F238E27FC236}">
                  <a16:creationId xmlns:a16="http://schemas.microsoft.com/office/drawing/2014/main" id="{E0AAAFD9-4701-2101-FDB4-71452EA63033}"/>
                </a:ext>
              </a:extLst>
            </p:cNvPr>
            <p:cNvPicPr>
              <a:picLocks noChangeAspect="1"/>
            </p:cNvPicPr>
            <p:nvPr/>
          </p:nvPicPr>
          <p:blipFill>
            <a:blip r:embed="rId11"/>
            <a:stretch>
              <a:fillRect/>
            </a:stretch>
          </p:blipFill>
          <p:spPr>
            <a:xfrm>
              <a:off x="8271951" y="3887517"/>
              <a:ext cx="900000" cy="406452"/>
            </a:xfrm>
            <a:prstGeom prst="rect">
              <a:avLst/>
            </a:prstGeom>
          </p:spPr>
        </p:pic>
        <p:grpSp>
          <p:nvGrpSpPr>
            <p:cNvPr id="99" name="组合 98">
              <a:extLst>
                <a:ext uri="{FF2B5EF4-FFF2-40B4-BE49-F238E27FC236}">
                  <a16:creationId xmlns:a16="http://schemas.microsoft.com/office/drawing/2014/main" id="{F8508A16-3DEE-BEB2-AABA-6ED14BC24FE3}"/>
                </a:ext>
              </a:extLst>
            </p:cNvPr>
            <p:cNvGrpSpPr/>
            <p:nvPr/>
          </p:nvGrpSpPr>
          <p:grpSpPr>
            <a:xfrm>
              <a:off x="9907386" y="1902262"/>
              <a:ext cx="685525" cy="322198"/>
              <a:chOff x="468905" y="3119372"/>
              <a:chExt cx="1230548" cy="322198"/>
            </a:xfrm>
          </p:grpSpPr>
          <p:sp>
            <p:nvSpPr>
              <p:cNvPr id="102" name="矩形 101">
                <a:extLst>
                  <a:ext uri="{FF2B5EF4-FFF2-40B4-BE49-F238E27FC236}">
                    <a16:creationId xmlns:a16="http://schemas.microsoft.com/office/drawing/2014/main" id="{2A1E197B-3228-EA3B-52D1-A7D6C6E2C621}"/>
                  </a:ext>
                </a:extLst>
              </p:cNvPr>
              <p:cNvSpPr/>
              <p:nvPr/>
            </p:nvSpPr>
            <p:spPr>
              <a:xfrm>
                <a:off x="468905" y="3158625"/>
                <a:ext cx="1230548" cy="282945"/>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3" name="文本框 102">
                <a:extLst>
                  <a:ext uri="{FF2B5EF4-FFF2-40B4-BE49-F238E27FC236}">
                    <a16:creationId xmlns:a16="http://schemas.microsoft.com/office/drawing/2014/main" id="{3220A759-1858-FB2E-87D2-52CC68B3C0B5}"/>
                  </a:ext>
                </a:extLst>
              </p:cNvPr>
              <p:cNvSpPr txBox="1"/>
              <p:nvPr/>
            </p:nvSpPr>
            <p:spPr>
              <a:xfrm>
                <a:off x="660400" y="3119372"/>
                <a:ext cx="896413"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user</a:t>
                </a: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pic>
          <p:nvPicPr>
            <p:cNvPr id="100" name="图片 99">
              <a:extLst>
                <a:ext uri="{FF2B5EF4-FFF2-40B4-BE49-F238E27FC236}">
                  <a16:creationId xmlns:a16="http://schemas.microsoft.com/office/drawing/2014/main" id="{20F82EDD-DFFF-59E7-4469-2ABC80A1F915}"/>
                </a:ext>
              </a:extLst>
            </p:cNvPr>
            <p:cNvPicPr>
              <a:picLocks noChangeAspect="1"/>
            </p:cNvPicPr>
            <p:nvPr/>
          </p:nvPicPr>
          <p:blipFill>
            <a:blip r:embed="rId12"/>
            <a:stretch>
              <a:fillRect/>
            </a:stretch>
          </p:blipFill>
          <p:spPr>
            <a:xfrm>
              <a:off x="9387465" y="5040977"/>
              <a:ext cx="1620000" cy="316553"/>
            </a:xfrm>
            <a:prstGeom prst="rect">
              <a:avLst/>
            </a:prstGeom>
          </p:spPr>
        </p:pic>
        <p:pic>
          <p:nvPicPr>
            <p:cNvPr id="101" name="图片 100">
              <a:extLst>
                <a:ext uri="{FF2B5EF4-FFF2-40B4-BE49-F238E27FC236}">
                  <a16:creationId xmlns:a16="http://schemas.microsoft.com/office/drawing/2014/main" id="{C423DCAF-9C1A-7945-23EC-260AF234F516}"/>
                </a:ext>
              </a:extLst>
            </p:cNvPr>
            <p:cNvPicPr>
              <a:picLocks noChangeAspect="1"/>
            </p:cNvPicPr>
            <p:nvPr/>
          </p:nvPicPr>
          <p:blipFill>
            <a:blip r:embed="rId13"/>
            <a:stretch>
              <a:fillRect/>
            </a:stretch>
          </p:blipFill>
          <p:spPr>
            <a:xfrm>
              <a:off x="5467394" y="2911180"/>
              <a:ext cx="1362926" cy="1188193"/>
            </a:xfrm>
            <a:prstGeom prst="rect">
              <a:avLst/>
            </a:prstGeom>
          </p:spPr>
        </p:pic>
      </p:grpSp>
    </p:spTree>
    <p:extLst>
      <p:ext uri="{BB962C8B-B14F-4D97-AF65-F5344CB8AC3E}">
        <p14:creationId xmlns:p14="http://schemas.microsoft.com/office/powerpoint/2010/main" val="4078298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7">
            <a:extLst>
              <a:ext uri="{FF2B5EF4-FFF2-40B4-BE49-F238E27FC236}">
                <a16:creationId xmlns:a16="http://schemas.microsoft.com/office/drawing/2014/main" id="{B4B1CE30-14B3-A203-F405-50F1CAFD3D48}"/>
              </a:ext>
            </a:extLst>
          </p:cNvPr>
          <p:cNvSpPr txBox="1">
            <a:spLocks noChangeArrowheads="1"/>
          </p:cNvSpPr>
          <p:nvPr/>
        </p:nvSpPr>
        <p:spPr bwMode="auto">
          <a:xfrm>
            <a:off x="839416" y="106362"/>
            <a:ext cx="4218853"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chemeClr val="bg1"/>
                </a:solidFill>
              </a:rPr>
              <a:t>Research</a:t>
            </a:r>
            <a:r>
              <a:rPr lang="zh-CN" altLang="en-US" b="1">
                <a:solidFill>
                  <a:schemeClr val="bg1"/>
                </a:solidFill>
              </a:rPr>
              <a:t> </a:t>
            </a:r>
            <a:r>
              <a:rPr lang="en-US" altLang="zh-CN" b="1">
                <a:solidFill>
                  <a:schemeClr val="bg1"/>
                </a:solidFill>
              </a:rPr>
              <a:t>Methods</a:t>
            </a:r>
            <a:endParaRPr lang="zh-CN" altLang="en-US" b="1" dirty="0">
              <a:solidFill>
                <a:schemeClr val="bg1"/>
              </a:solidFill>
            </a:endParaRPr>
          </a:p>
        </p:txBody>
      </p:sp>
      <p:grpSp>
        <p:nvGrpSpPr>
          <p:cNvPr id="9" name="组合 8">
            <a:extLst>
              <a:ext uri="{FF2B5EF4-FFF2-40B4-BE49-F238E27FC236}">
                <a16:creationId xmlns:a16="http://schemas.microsoft.com/office/drawing/2014/main" id="{1BC8C819-45FC-6BD6-118E-F0975AAEE1FA}"/>
              </a:ext>
            </a:extLst>
          </p:cNvPr>
          <p:cNvGrpSpPr>
            <a:grpSpLocks/>
          </p:cNvGrpSpPr>
          <p:nvPr/>
        </p:nvGrpSpPr>
        <p:grpSpPr>
          <a:xfrm>
            <a:off x="213233" y="1228964"/>
            <a:ext cx="4442608" cy="354826"/>
            <a:chOff x="193418" y="479019"/>
            <a:chExt cx="1232055" cy="354826"/>
          </a:xfrm>
          <a:solidFill>
            <a:schemeClr val="bg1"/>
          </a:solidFill>
        </p:grpSpPr>
        <p:sp>
          <p:nvSpPr>
            <p:cNvPr id="10" name="矩形: 圆角 9">
              <a:extLst>
                <a:ext uri="{FF2B5EF4-FFF2-40B4-BE49-F238E27FC236}">
                  <a16:creationId xmlns:a16="http://schemas.microsoft.com/office/drawing/2014/main" id="{6DC0DDBC-B936-C978-2938-39E0678EC7DB}"/>
                </a:ext>
              </a:extLst>
            </p:cNvPr>
            <p:cNvSpPr/>
            <p:nvPr/>
          </p:nvSpPr>
          <p:spPr>
            <a:xfrm>
              <a:off x="193418" y="479019"/>
              <a:ext cx="1232055" cy="354826"/>
            </a:xfrm>
            <a:prstGeom prst="roundRect">
              <a:avLst>
                <a:gd name="adj" fmla="val 5000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11" name="文本框 9">
              <a:extLst>
                <a:ext uri="{FF2B5EF4-FFF2-40B4-BE49-F238E27FC236}">
                  <a16:creationId xmlns:a16="http://schemas.microsoft.com/office/drawing/2014/main" id="{4BEF04CC-A6F9-7250-A9AE-1C2B0D457340}"/>
                </a:ext>
              </a:extLst>
            </p:cNvPr>
            <p:cNvSpPr txBox="1"/>
            <p:nvPr/>
          </p:nvSpPr>
          <p:spPr>
            <a:xfrm>
              <a:off x="260805" y="487155"/>
              <a:ext cx="1097281" cy="338554"/>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a:solidFill>
                    <a:schemeClr val="accent1"/>
                  </a:solidFill>
                  <a:cs typeface="+mn-ea"/>
                  <a:sym typeface="+mn-lt"/>
                </a:rPr>
                <a:t>Crop Growing Modeling Algorithm</a:t>
              </a:r>
              <a:endParaRPr kumimoji="0" lang="zh-CN" altLang="en-US" sz="1600" b="1" i="0" u="none" strike="noStrike" kern="1200" cap="none" spc="0" normalizeH="0" baseline="0" noProof="0" dirty="0">
                <a:ln>
                  <a:noFill/>
                </a:ln>
                <a:solidFill>
                  <a:schemeClr val="accent1"/>
                </a:solidFill>
                <a:effectLst/>
                <a:uLnTx/>
                <a:uFillTx/>
                <a:cs typeface="+mn-ea"/>
                <a:sym typeface="+mn-lt"/>
              </a:endParaRPr>
            </a:p>
          </p:txBody>
        </p:sp>
      </p:grpSp>
      <p:grpSp>
        <p:nvGrpSpPr>
          <p:cNvPr id="7" name="组合 5">
            <a:extLst>
              <a:ext uri="{FF2B5EF4-FFF2-40B4-BE49-F238E27FC236}">
                <a16:creationId xmlns:a16="http://schemas.microsoft.com/office/drawing/2014/main" id="{B9FDA825-C382-3C46-6815-B26D9B4075A4}"/>
              </a:ext>
            </a:extLst>
          </p:cNvPr>
          <p:cNvGrpSpPr>
            <a:grpSpLocks/>
          </p:cNvGrpSpPr>
          <p:nvPr/>
        </p:nvGrpSpPr>
        <p:grpSpPr bwMode="auto">
          <a:xfrm>
            <a:off x="165558" y="188640"/>
            <a:ext cx="638175" cy="638175"/>
            <a:chOff x="3209823" y="2234042"/>
            <a:chExt cx="1607262" cy="1607262"/>
          </a:xfrm>
        </p:grpSpPr>
        <p:sp>
          <p:nvSpPr>
            <p:cNvPr id="8" name="椭圆 7">
              <a:extLst>
                <a:ext uri="{FF2B5EF4-FFF2-40B4-BE49-F238E27FC236}">
                  <a16:creationId xmlns:a16="http://schemas.microsoft.com/office/drawing/2014/main" id="{1C14AF5F-0A1D-27CD-9C23-554AABF8D9E7}"/>
                </a:ext>
              </a:extLst>
            </p:cNvPr>
            <p:cNvSpPr/>
            <p:nvPr/>
          </p:nvSpPr>
          <p:spPr>
            <a:xfrm>
              <a:off x="3209823" y="2234042"/>
              <a:ext cx="1607262" cy="1607262"/>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2" name="椭圆 11">
              <a:extLst>
                <a:ext uri="{FF2B5EF4-FFF2-40B4-BE49-F238E27FC236}">
                  <a16:creationId xmlns:a16="http://schemas.microsoft.com/office/drawing/2014/main" id="{6D92600C-255A-980A-1B70-E486AF87C9BC}"/>
                </a:ext>
              </a:extLst>
            </p:cNvPr>
            <p:cNvSpPr/>
            <p:nvPr/>
          </p:nvSpPr>
          <p:spPr>
            <a:xfrm>
              <a:off x="3317775" y="2341991"/>
              <a:ext cx="1391361" cy="1391361"/>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4" name="KSO_Shape">
              <a:extLst>
                <a:ext uri="{FF2B5EF4-FFF2-40B4-BE49-F238E27FC236}">
                  <a16:creationId xmlns:a16="http://schemas.microsoft.com/office/drawing/2014/main" id="{409A67D9-F9A2-71F5-9F83-0A21FF0C2E24}"/>
                </a:ext>
              </a:extLst>
            </p:cNvPr>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chemeClr val="accent2"/>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noProof="1">
                <a:solidFill>
                  <a:srgbClr val="FFFFFF"/>
                </a:solidFill>
              </a:endParaRPr>
            </a:p>
          </p:txBody>
        </p:sp>
      </p:gr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28DAD41-FEFD-25B0-3E01-69AE244EF5F4}"/>
                  </a:ext>
                </a:extLst>
              </p:cNvPr>
              <p:cNvSpPr txBox="1"/>
              <p:nvPr/>
            </p:nvSpPr>
            <p:spPr>
              <a:xfrm>
                <a:off x="7557667" y="1875658"/>
                <a:ext cx="2700087" cy="763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𝐶𝐸𝐼</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𝑇𝐸𝑃</m:t>
                          </m:r>
                        </m:sub>
                      </m:sSub>
                      <m:r>
                        <a:rPr lang="zh-CN" altLang="en-US" i="0">
                          <a:latin typeface="Cambria Math" panose="02040503050406030204" pitchFamily="18" charset="0"/>
                        </a:rPr>
                        <m:t>=</m:t>
                      </m:r>
                      <m:nary>
                        <m:naryPr>
                          <m:chr m:val="∑"/>
                          <m:subHide m:val="on"/>
                          <m:supHide m:val="on"/>
                          <m:ctrlPr>
                            <a:rPr lang="zh-CN" altLang="en-US" i="1">
                              <a:latin typeface="Cambria Math" panose="02040503050406030204" pitchFamily="18" charset="0"/>
                            </a:rPr>
                          </m:ctrlPr>
                        </m:naryP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𝑇𝐸𝑃</m:t>
                              </m:r>
                            </m:sub>
                          </m:sSub>
                        </m:e>
                      </m:nary>
                    </m:oMath>
                  </m:oMathPara>
                </a14:m>
                <a:endParaRPr lang="zh-CN" altLang="en-US"/>
              </a:p>
            </p:txBody>
          </p:sp>
        </mc:Choice>
        <mc:Fallback xmlns="">
          <p:sp>
            <p:nvSpPr>
              <p:cNvPr id="3" name="文本框 2">
                <a:extLst>
                  <a:ext uri="{FF2B5EF4-FFF2-40B4-BE49-F238E27FC236}">
                    <a16:creationId xmlns:a16="http://schemas.microsoft.com/office/drawing/2014/main" id="{F28DAD41-FEFD-25B0-3E01-69AE244EF5F4}"/>
                  </a:ext>
                </a:extLst>
              </p:cNvPr>
              <p:cNvSpPr txBox="1">
                <a:spLocks noRot="1" noChangeAspect="1" noMove="1" noResize="1" noEditPoints="1" noAdjustHandles="1" noChangeArrowheads="1" noChangeShapeType="1" noTextEdit="1"/>
              </p:cNvSpPr>
              <p:nvPr/>
            </p:nvSpPr>
            <p:spPr>
              <a:xfrm>
                <a:off x="7557667" y="1875658"/>
                <a:ext cx="2700087" cy="7630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8317F39-14F9-4DD2-99BA-CF9609AED7C4}"/>
                  </a:ext>
                </a:extLst>
              </p:cNvPr>
              <p:cNvSpPr txBox="1"/>
              <p:nvPr/>
            </p:nvSpPr>
            <p:spPr>
              <a:xfrm>
                <a:off x="7282839" y="2494825"/>
                <a:ext cx="3502036" cy="8711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𝑇𝐸𝑃</m:t>
                          </m:r>
                        </m:sub>
                      </m:sSub>
                      <m:r>
                        <a:rPr lang="zh-CN" altLang="en-US" i="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0">
                              <a:latin typeface="Cambria Math" panose="02040503050406030204" pitchFamily="18" charset="0"/>
                            </a:rPr>
                            <m:t>24</m:t>
                          </m:r>
                        </m:sup>
                        <m:e>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𝑅𝑇𝐸</m:t>
                                  </m:r>
                                </m:e>
                                <m:sub>
                                  <m:r>
                                    <a:rPr lang="zh-CN" altLang="en-US" i="1">
                                      <a:latin typeface="Cambria Math" panose="02040503050406030204" pitchFamily="18" charset="0"/>
                                    </a:rPr>
                                    <m:t>𝑖</m:t>
                                  </m:r>
                                </m:sub>
                              </m:sSub>
                              <m:r>
                                <a:rPr lang="zh-CN" altLang="en-US" i="0">
                                  <a:latin typeface="Cambria Math" panose="02040503050406030204" pitchFamily="18" charset="0"/>
                                </a:rPr>
                                <m:t>×</m:t>
                              </m:r>
                              <m:f>
                                <m:fPr>
                                  <m:type m:val="lin"/>
                                  <m:ctrlPr>
                                    <a:rPr lang="zh-CN" altLang="en-US" i="1">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𝑃𝐴𝑅</m:t>
                                      </m:r>
                                    </m:e>
                                    <m:sub>
                                      <m:r>
                                        <a:rPr lang="zh-CN" altLang="en-US" i="1">
                                          <a:latin typeface="Cambria Math" panose="02040503050406030204" pitchFamily="18" charset="0"/>
                                        </a:rPr>
                                        <m:t>𝑖</m:t>
                                      </m:r>
                                    </m:sub>
                                  </m:sSub>
                                </m:num>
                                <m:den>
                                  <m:sSup>
                                    <m:sSupPr>
                                      <m:ctrlPr>
                                        <a:rPr lang="zh-CN" altLang="en-US" i="1">
                                          <a:solidFill>
                                            <a:srgbClr val="836967"/>
                                          </a:solidFill>
                                          <a:latin typeface="Cambria Math" panose="02040503050406030204" pitchFamily="18" charset="0"/>
                                        </a:rPr>
                                      </m:ctrlPr>
                                    </m:sSupPr>
                                    <m:e>
                                      <m:r>
                                        <a:rPr lang="zh-CN" altLang="en-US" i="0">
                                          <a:latin typeface="Cambria Math" panose="02040503050406030204" pitchFamily="18" charset="0"/>
                                        </a:rPr>
                                        <m:t>10</m:t>
                                      </m:r>
                                    </m:e>
                                    <m:sup>
                                      <m:r>
                                        <a:rPr lang="zh-CN" altLang="en-US" i="0">
                                          <a:latin typeface="Cambria Math" panose="02040503050406030204" pitchFamily="18" charset="0"/>
                                        </a:rPr>
                                        <m:t>6</m:t>
                                      </m:r>
                                    </m:sup>
                                  </m:sSup>
                                </m:den>
                              </m:f>
                            </m:e>
                          </m:d>
                        </m:e>
                      </m:nary>
                    </m:oMath>
                  </m:oMathPara>
                </a14:m>
                <a:endParaRPr lang="zh-CN" altLang="en-US"/>
              </a:p>
            </p:txBody>
          </p:sp>
        </mc:Choice>
        <mc:Fallback xmlns="">
          <p:sp>
            <p:nvSpPr>
              <p:cNvPr id="5" name="文本框 4">
                <a:extLst>
                  <a:ext uri="{FF2B5EF4-FFF2-40B4-BE49-F238E27FC236}">
                    <a16:creationId xmlns:a16="http://schemas.microsoft.com/office/drawing/2014/main" id="{48317F39-14F9-4DD2-99BA-CF9609AED7C4}"/>
                  </a:ext>
                </a:extLst>
              </p:cNvPr>
              <p:cNvSpPr txBox="1">
                <a:spLocks noRot="1" noChangeAspect="1" noMove="1" noResize="1" noEditPoints="1" noAdjustHandles="1" noChangeArrowheads="1" noChangeShapeType="1" noTextEdit="1"/>
              </p:cNvSpPr>
              <p:nvPr/>
            </p:nvSpPr>
            <p:spPr>
              <a:xfrm>
                <a:off x="7282839" y="2494825"/>
                <a:ext cx="3502036" cy="87113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196CB79-AC69-1723-2C60-94445501344B}"/>
                  </a:ext>
                </a:extLst>
              </p:cNvPr>
              <p:cNvSpPr txBox="1"/>
              <p:nvPr/>
            </p:nvSpPr>
            <p:spPr>
              <a:xfrm>
                <a:off x="6382579" y="3451118"/>
                <a:ext cx="4989703" cy="22198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𝑅𝑇𝐸</m:t>
                          </m:r>
                        </m:e>
                        <m:sub>
                          <m:r>
                            <a:rPr lang="zh-CN" altLang="en-US" i="1">
                              <a:latin typeface="Cambria Math" panose="02040503050406030204" pitchFamily="18" charset="0"/>
                            </a:rPr>
                            <m:t>𝑖</m:t>
                          </m:r>
                        </m:sub>
                      </m:sSub>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m>
                            <m:mPr>
                              <m:plcHide m:val="on"/>
                              <m:mcs>
                                <m:mc>
                                  <m:mcPr>
                                    <m:count m:val="1"/>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0,                       </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𝑇</m:t>
                                    </m:r>
                                    <m:r>
                                      <a:rPr lang="zh-CN" altLang="en-US" i="0">
                                        <a:latin typeface="Cambria Math" panose="02040503050406030204" pitchFamily="18" charset="0"/>
                                      </a:rPr>
                                      <m:t>&lt;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𝑚𝑖𝑛</m:t>
                                        </m:r>
                                      </m:sub>
                                    </m:sSub>
                                  </m:e>
                                </m:d>
                              </m:e>
                            </m:mr>
                            <m:mr>
                              <m:e>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𝑇</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𝑚𝑖𝑛</m:t>
                                        </m:r>
                                      </m:sub>
                                    </m:sSub>
                                  </m:num>
                                  <m:den>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𝑎</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𝑚𝑖𝑛</m:t>
                                        </m:r>
                                      </m:sub>
                                    </m:sSub>
                                  </m:den>
                                </m:f>
                                <m:r>
                                  <a:rPr lang="zh-CN" altLang="en-US" i="0">
                                    <a:latin typeface="Cambria Math" panose="02040503050406030204" pitchFamily="18" charset="0"/>
                                  </a:rPr>
                                  <m:t>,         </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𝑚𝑖𝑛</m:t>
                                        </m:r>
                                      </m:sub>
                                    </m:sSub>
                                    <m:r>
                                      <a:rPr lang="zh-CN" altLang="en-US" i="0">
                                        <a:latin typeface="Cambria Math" panose="02040503050406030204" pitchFamily="18" charset="0"/>
                                      </a:rPr>
                                      <m:t>≤</m:t>
                                    </m:r>
                                    <m:r>
                                      <a:rPr lang="zh-CN" altLang="en-US" i="1">
                                        <a:latin typeface="Cambria Math" panose="02040503050406030204" pitchFamily="18" charset="0"/>
                                      </a:rPr>
                                      <m:t>𝑇</m:t>
                                    </m:r>
                                    <m:r>
                                      <a:rPr lang="zh-CN" altLang="en-US" i="0">
                                        <a:latin typeface="Cambria Math" panose="02040503050406030204" pitchFamily="18" charset="0"/>
                                      </a:rPr>
                                      <m:t>&lt;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𝑎</m:t>
                                        </m:r>
                                      </m:sub>
                                    </m:sSub>
                                  </m:e>
                                </m:d>
                              </m:e>
                            </m:mr>
                            <m:mr>
                              <m:e>
                                <m:m>
                                  <m:mPr>
                                    <m:plcHide m:val="on"/>
                                    <m:mcs>
                                      <m:mc>
                                        <m:mcPr>
                                          <m:count m:val="1"/>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1,       </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𝑎</m:t>
                                              </m:r>
                                            </m:sub>
                                          </m:sSub>
                                          <m:r>
                                            <a:rPr lang="zh-CN" altLang="en-US" i="0">
                                              <a:latin typeface="Cambria Math" panose="02040503050406030204" pitchFamily="18" charset="0"/>
                                            </a:rPr>
                                            <m:t>≤</m:t>
                                          </m:r>
                                          <m:r>
                                            <a:rPr lang="zh-CN" altLang="en-US" i="1">
                                              <a:latin typeface="Cambria Math" panose="02040503050406030204" pitchFamily="18" charset="0"/>
                                            </a:rPr>
                                            <m:t>𝑇</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𝑏</m:t>
                                              </m:r>
                                            </m:sub>
                                          </m:sSub>
                                        </m:e>
                                      </m:d>
                                    </m:e>
                                  </m:mr>
                                  <m:mr>
                                    <m:e>
                                      <m:m>
                                        <m:mPr>
                                          <m:plcHide m:val="on"/>
                                          <m:mcs>
                                            <m:mc>
                                              <m:mcPr>
                                                <m:count m:val="1"/>
                                                <m:mcJc m:val="center"/>
                                              </m:mcPr>
                                            </m:mc>
                                          </m:mcs>
                                          <m:ctrlPr>
                                            <a:rPr lang="zh-CN" altLang="en-US" i="1">
                                              <a:solidFill>
                                                <a:srgbClr val="836967"/>
                                              </a:solidFill>
                                              <a:latin typeface="Cambria Math" panose="02040503050406030204" pitchFamily="18" charset="0"/>
                                            </a:rPr>
                                          </m:ctrlPr>
                                        </m:mPr>
                                        <m:mr>
                                          <m:e>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𝑚𝑎𝑥</m:t>
                                                    </m:r>
                                                  </m:sub>
                                                </m:sSub>
                                                <m:r>
                                                  <a:rPr lang="zh-CN" altLang="en-US" i="0">
                                                    <a:latin typeface="Cambria Math" panose="02040503050406030204" pitchFamily="18" charset="0"/>
                                                  </a:rPr>
                                                  <m:t>−</m:t>
                                                </m:r>
                                                <m:r>
                                                  <a:rPr lang="zh-CN" altLang="en-US" i="1">
                                                    <a:latin typeface="Cambria Math" panose="02040503050406030204" pitchFamily="18" charset="0"/>
                                                  </a:rPr>
                                                  <m:t>𝑇</m:t>
                                                </m:r>
                                              </m:num>
                                              <m:den>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𝑚𝑎𝑥</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𝑏</m:t>
                                                    </m:r>
                                                  </m:sub>
                                                </m:sSub>
                                              </m:den>
                                            </m:f>
                                            <m:r>
                                              <a:rPr lang="zh-CN" altLang="en-US" i="0">
                                                <a:latin typeface="Cambria Math" panose="02040503050406030204" pitchFamily="18" charset="0"/>
                                              </a:rPr>
                                              <m:t>,       </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𝑏</m:t>
                                                    </m:r>
                                                  </m:sub>
                                                </m:sSub>
                                                <m:r>
                                                  <a:rPr lang="zh-CN" altLang="en-US" i="0">
                                                    <a:latin typeface="Cambria Math" panose="02040503050406030204" pitchFamily="18" charset="0"/>
                                                  </a:rPr>
                                                  <m:t>&lt;</m:t>
                                                </m:r>
                                                <m:r>
                                                  <a:rPr lang="zh-CN" altLang="en-US" i="1">
                                                    <a:latin typeface="Cambria Math" panose="02040503050406030204" pitchFamily="18" charset="0"/>
                                                  </a:rPr>
                                                  <m:t>𝑇</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𝑚𝑎𝑥</m:t>
                                                    </m:r>
                                                  </m:sub>
                                                </m:sSub>
                                              </m:e>
                                            </m:d>
                                          </m:e>
                                        </m:mr>
                                        <m:mr>
                                          <m:e>
                                            <m:r>
                                              <a:rPr lang="zh-CN" altLang="en-US" i="0">
                                                <a:latin typeface="Cambria Math" panose="02040503050406030204" pitchFamily="18" charset="0"/>
                                              </a:rPr>
                                              <m:t>0,                     </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𝑇</m:t>
                                                </m:r>
                                                <m:r>
                                                  <a:rPr lang="zh-CN" altLang="en-US" i="0">
                                                    <a:latin typeface="Cambria Math" panose="02040503050406030204" pitchFamily="18" charset="0"/>
                                                  </a:rPr>
                                                  <m:t>&gt;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𝑚𝑎𝑥</m:t>
                                                    </m:r>
                                                  </m:sub>
                                                </m:sSub>
                                              </m:e>
                                            </m:d>
                                          </m:e>
                                        </m:mr>
                                      </m:m>
                                    </m:e>
                                  </m:mr>
                                </m:m>
                              </m:e>
                            </m:mr>
                          </m:m>
                        </m:e>
                      </m:d>
                    </m:oMath>
                  </m:oMathPara>
                </a14:m>
                <a:endParaRPr lang="zh-CN" altLang="en-US"/>
              </a:p>
            </p:txBody>
          </p:sp>
        </mc:Choice>
        <mc:Fallback xmlns="">
          <p:sp>
            <p:nvSpPr>
              <p:cNvPr id="15" name="文本框 14">
                <a:extLst>
                  <a:ext uri="{FF2B5EF4-FFF2-40B4-BE49-F238E27FC236}">
                    <a16:creationId xmlns:a16="http://schemas.microsoft.com/office/drawing/2014/main" id="{B196CB79-AC69-1723-2C60-94445501344B}"/>
                  </a:ext>
                </a:extLst>
              </p:cNvPr>
              <p:cNvSpPr txBox="1">
                <a:spLocks noRot="1" noChangeAspect="1" noMove="1" noResize="1" noEditPoints="1" noAdjustHandles="1" noChangeArrowheads="1" noChangeShapeType="1" noTextEdit="1"/>
              </p:cNvSpPr>
              <p:nvPr/>
            </p:nvSpPr>
            <p:spPr>
              <a:xfrm>
                <a:off x="6382579" y="3451118"/>
                <a:ext cx="4989703" cy="2219838"/>
              </a:xfrm>
              <a:prstGeom prst="rect">
                <a:avLst/>
              </a:prstGeom>
              <a:blipFill>
                <a:blip r:embed="rId5"/>
                <a:stretch>
                  <a:fillRect/>
                </a:stretch>
              </a:blipFill>
            </p:spPr>
            <p:txBody>
              <a:bodyPr/>
              <a:lstStyle/>
              <a:p>
                <a:r>
                  <a:rPr lang="zh-CN" altLang="en-US">
                    <a:noFill/>
                  </a:rPr>
                  <a:t> </a:t>
                </a:r>
              </a:p>
            </p:txBody>
          </p:sp>
        </mc:Fallback>
      </mc:AlternateContent>
      <p:grpSp>
        <p:nvGrpSpPr>
          <p:cNvPr id="50" name="组合 49">
            <a:extLst>
              <a:ext uri="{FF2B5EF4-FFF2-40B4-BE49-F238E27FC236}">
                <a16:creationId xmlns:a16="http://schemas.microsoft.com/office/drawing/2014/main" id="{04B34806-7B02-3CBE-CD34-2F25A0B8364A}"/>
              </a:ext>
            </a:extLst>
          </p:cNvPr>
          <p:cNvGrpSpPr/>
          <p:nvPr/>
        </p:nvGrpSpPr>
        <p:grpSpPr>
          <a:xfrm>
            <a:off x="7419776" y="6053577"/>
            <a:ext cx="3502035" cy="393903"/>
            <a:chOff x="7478923" y="5610711"/>
            <a:chExt cx="3502035" cy="393903"/>
          </a:xfrm>
        </p:grpSpPr>
        <p:sp>
          <p:nvSpPr>
            <p:cNvPr id="47" name="矩形: 圆角 46">
              <a:extLst>
                <a:ext uri="{FF2B5EF4-FFF2-40B4-BE49-F238E27FC236}">
                  <a16:creationId xmlns:a16="http://schemas.microsoft.com/office/drawing/2014/main" id="{67B2E4CE-B22B-C89D-784D-85178F78F97D}"/>
                </a:ext>
              </a:extLst>
            </p:cNvPr>
            <p:cNvSpPr/>
            <p:nvPr/>
          </p:nvSpPr>
          <p:spPr>
            <a:xfrm>
              <a:off x="7478923" y="5610711"/>
              <a:ext cx="3502035" cy="393903"/>
            </a:xfrm>
            <a:prstGeom prst="roundRect">
              <a:avLst>
                <a:gd name="adj" fmla="val 50000"/>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49" name="文本框 9">
              <a:extLst>
                <a:ext uri="{FF2B5EF4-FFF2-40B4-BE49-F238E27FC236}">
                  <a16:creationId xmlns:a16="http://schemas.microsoft.com/office/drawing/2014/main" id="{BD4CF194-73B2-625E-9DA7-463DA5B176E2}"/>
                </a:ext>
              </a:extLst>
            </p:cNvPr>
            <p:cNvSpPr txBox="1"/>
            <p:nvPr/>
          </p:nvSpPr>
          <p:spPr>
            <a:xfrm>
              <a:off x="7680959" y="5638384"/>
              <a:ext cx="3097961" cy="338553"/>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solidFill>
                    <a:prstClr val="white"/>
                  </a:solidFill>
                  <a:latin typeface="Arial" panose="020B0604020202020204" pitchFamily="34" charset="0"/>
                  <a:cs typeface="Arial" panose="020B0604020202020204" pitchFamily="34" charset="0"/>
                  <a:sym typeface="+mn-lt"/>
                </a:rPr>
                <a:t>t</a:t>
              </a:r>
              <a:r>
                <a:rPr kumimoji="0" lang="en-US" altLang="zh-CN" sz="160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sym typeface="+mn-lt"/>
                </a:rPr>
                <a:t>he CE</a:t>
              </a:r>
              <a:r>
                <a:rPr lang="en-US" altLang="zh-CN" sz="1600">
                  <a:solidFill>
                    <a:prstClr val="white"/>
                  </a:solidFill>
                  <a:latin typeface="Arial" panose="020B0604020202020204" pitchFamily="34" charset="0"/>
                  <a:cs typeface="Arial" panose="020B0604020202020204" pitchFamily="34" charset="0"/>
                  <a:sym typeface="+mn-lt"/>
                </a:rPr>
                <a:t>I for Environment Fusion</a:t>
              </a:r>
              <a:endParaRPr kumimoji="0" lang="zh-CN" altLang="en-US" sz="16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mn-lt"/>
              </a:endParaRPr>
            </a:p>
          </p:txBody>
        </p:sp>
      </p:gr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96E6A88F-05FA-4AB9-19EF-31D2B62D7FC4}"/>
                  </a:ext>
                </a:extLst>
              </p:cNvPr>
              <p:cNvSpPr txBox="1"/>
              <p:nvPr/>
            </p:nvSpPr>
            <p:spPr>
              <a:xfrm>
                <a:off x="2017915" y="5085370"/>
                <a:ext cx="2349908" cy="6596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𝐺𝐶𝐼</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𝑆𝐷</m:t>
                              </m:r>
                            </m:e>
                            <m:sub>
                              <m:r>
                                <a:rPr lang="zh-CN" altLang="en-US" i="1">
                                  <a:latin typeface="Cambria Math" panose="02040503050406030204" pitchFamily="18" charset="0"/>
                                </a:rPr>
                                <m:t>𝑖</m:t>
                              </m:r>
                            </m:sub>
                          </m:sSub>
                        </m:num>
                        <m:den>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𝑃𝐻</m:t>
                              </m:r>
                            </m:e>
                            <m:sub>
                              <m:r>
                                <a:rPr lang="zh-CN" altLang="en-US" i="1">
                                  <a:latin typeface="Cambria Math" panose="02040503050406030204" pitchFamily="18" charset="0"/>
                                </a:rPr>
                                <m:t>𝑖</m:t>
                              </m:r>
                            </m:sub>
                          </m:sSub>
                        </m:den>
                      </m:f>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𝐿𝐴</m:t>
                          </m:r>
                        </m:e>
                        <m:sub>
                          <m:r>
                            <a:rPr lang="zh-CN" altLang="en-US" i="1">
                              <a:latin typeface="Cambria Math" panose="02040503050406030204" pitchFamily="18" charset="0"/>
                            </a:rPr>
                            <m:t>𝑖</m:t>
                          </m:r>
                        </m:sub>
                      </m:sSub>
                    </m:oMath>
                  </m:oMathPara>
                </a14:m>
                <a:endParaRPr lang="zh-CN" altLang="en-US"/>
              </a:p>
            </p:txBody>
          </p:sp>
        </mc:Choice>
        <mc:Fallback xmlns="">
          <p:sp>
            <p:nvSpPr>
              <p:cNvPr id="52" name="文本框 51">
                <a:extLst>
                  <a:ext uri="{FF2B5EF4-FFF2-40B4-BE49-F238E27FC236}">
                    <a16:creationId xmlns:a16="http://schemas.microsoft.com/office/drawing/2014/main" id="{96E6A88F-05FA-4AB9-19EF-31D2B62D7FC4}"/>
                  </a:ext>
                </a:extLst>
              </p:cNvPr>
              <p:cNvSpPr txBox="1">
                <a:spLocks noRot="1" noChangeAspect="1" noMove="1" noResize="1" noEditPoints="1" noAdjustHandles="1" noChangeArrowheads="1" noChangeShapeType="1" noTextEdit="1"/>
              </p:cNvSpPr>
              <p:nvPr/>
            </p:nvSpPr>
            <p:spPr>
              <a:xfrm>
                <a:off x="2017915" y="5085370"/>
                <a:ext cx="2349908" cy="659604"/>
              </a:xfrm>
              <a:prstGeom prst="rect">
                <a:avLst/>
              </a:prstGeom>
              <a:blipFill>
                <a:blip r:embed="rId6"/>
                <a:stretch>
                  <a:fillRect/>
                </a:stretch>
              </a:blipFill>
            </p:spPr>
            <p:txBody>
              <a:bodyPr/>
              <a:lstStyle/>
              <a:p>
                <a:r>
                  <a:rPr lang="zh-CN" altLang="en-US">
                    <a:noFill/>
                  </a:rPr>
                  <a:t> </a:t>
                </a:r>
              </a:p>
            </p:txBody>
          </p:sp>
        </mc:Fallback>
      </mc:AlternateContent>
      <p:grpSp>
        <p:nvGrpSpPr>
          <p:cNvPr id="53" name="组合 52">
            <a:extLst>
              <a:ext uri="{FF2B5EF4-FFF2-40B4-BE49-F238E27FC236}">
                <a16:creationId xmlns:a16="http://schemas.microsoft.com/office/drawing/2014/main" id="{8209E006-1AF2-A31F-5EE1-93579965FF84}"/>
              </a:ext>
            </a:extLst>
          </p:cNvPr>
          <p:cNvGrpSpPr/>
          <p:nvPr/>
        </p:nvGrpSpPr>
        <p:grpSpPr>
          <a:xfrm>
            <a:off x="1441853" y="6050173"/>
            <a:ext cx="3502035" cy="393903"/>
            <a:chOff x="7478923" y="5610711"/>
            <a:chExt cx="3502035" cy="393903"/>
          </a:xfrm>
        </p:grpSpPr>
        <p:sp>
          <p:nvSpPr>
            <p:cNvPr id="54" name="矩形: 圆角 53">
              <a:extLst>
                <a:ext uri="{FF2B5EF4-FFF2-40B4-BE49-F238E27FC236}">
                  <a16:creationId xmlns:a16="http://schemas.microsoft.com/office/drawing/2014/main" id="{5196AC3C-0AB9-A682-8787-9B1AFA1C7AAD}"/>
                </a:ext>
              </a:extLst>
            </p:cNvPr>
            <p:cNvSpPr/>
            <p:nvPr/>
          </p:nvSpPr>
          <p:spPr>
            <a:xfrm>
              <a:off x="7478923" y="5610711"/>
              <a:ext cx="3502035" cy="393903"/>
            </a:xfrm>
            <a:prstGeom prst="roundRect">
              <a:avLst>
                <a:gd name="adj" fmla="val 50000"/>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55" name="文本框 9">
              <a:extLst>
                <a:ext uri="{FF2B5EF4-FFF2-40B4-BE49-F238E27FC236}">
                  <a16:creationId xmlns:a16="http://schemas.microsoft.com/office/drawing/2014/main" id="{599BC990-238E-1360-64B4-AF8400CE61E8}"/>
                </a:ext>
              </a:extLst>
            </p:cNvPr>
            <p:cNvSpPr txBox="1"/>
            <p:nvPr/>
          </p:nvSpPr>
          <p:spPr>
            <a:xfrm>
              <a:off x="7680959" y="5638384"/>
              <a:ext cx="3097961" cy="338553"/>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solidFill>
                    <a:prstClr val="white"/>
                  </a:solidFill>
                  <a:latin typeface="Arial" panose="020B0604020202020204" pitchFamily="34" charset="0"/>
                  <a:cs typeface="Arial" panose="020B0604020202020204" pitchFamily="34" charset="0"/>
                  <a:sym typeface="+mn-lt"/>
                </a:rPr>
                <a:t>t</a:t>
              </a:r>
              <a:r>
                <a:rPr kumimoji="0" lang="en-US" altLang="zh-CN" sz="160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sym typeface="+mn-lt"/>
                </a:rPr>
                <a:t>he </a:t>
              </a:r>
              <a:r>
                <a:rPr lang="en-US" altLang="zh-CN" sz="1600">
                  <a:solidFill>
                    <a:prstClr val="white"/>
                  </a:solidFill>
                  <a:latin typeface="Arial" panose="020B0604020202020204" pitchFamily="34" charset="0"/>
                  <a:cs typeface="Arial" panose="020B0604020202020204" pitchFamily="34" charset="0"/>
                  <a:sym typeface="+mn-lt"/>
                </a:rPr>
                <a:t>GCI of Crop Growth</a:t>
              </a:r>
              <a:endParaRPr kumimoji="0" lang="zh-CN" altLang="en-US" sz="16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mn-lt"/>
              </a:endParaRPr>
            </a:p>
          </p:txBody>
        </p:sp>
      </p:gr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F061A631-6F44-0E47-4586-0B8983FCD781}"/>
                  </a:ext>
                </a:extLst>
              </p:cNvPr>
              <p:cNvSpPr txBox="1"/>
              <p:nvPr/>
            </p:nvSpPr>
            <p:spPr>
              <a:xfrm>
                <a:off x="668795" y="1875658"/>
                <a:ext cx="5713783" cy="1668214"/>
              </a:xfrm>
              <a:prstGeom prst="rect">
                <a:avLst/>
              </a:prstGeom>
              <a:noFill/>
            </p:spPr>
            <p:txBody>
              <a:bodyPr wrap="square" rtlCol="0">
                <a:spAutoFit/>
              </a:bodyPr>
              <a:lstStyle/>
              <a:p>
                <a:pPr algn="just">
                  <a:lnSpc>
                    <a:spcPct val="150000"/>
                  </a:lnSpc>
                </a:pPr>
                <a:r>
                  <a:rPr lang="en-US" altLang="zh-CN" sz="1400" b="1" i="1">
                    <a:solidFill>
                      <a:schemeClr val="accent1"/>
                    </a:solidFill>
                    <a:latin typeface="Arial" panose="020B0604020202020204" pitchFamily="34" charset="0"/>
                    <a:cs typeface="Arial" panose="020B0604020202020204" pitchFamily="34" charset="0"/>
                    <a:sym typeface="+mn-lt"/>
                  </a:rPr>
                  <a:t>CEI</a:t>
                </a:r>
                <a:r>
                  <a:rPr lang="en-US" altLang="zh-CN" sz="1400">
                    <a:latin typeface="Arial" panose="020B0604020202020204" pitchFamily="34" charset="0"/>
                    <a:cs typeface="Arial" panose="020B0604020202020204" pitchFamily="34" charset="0"/>
                    <a:sym typeface="+mn-lt"/>
                  </a:rPr>
                  <a:t> stands for comprehensive environmental index of crop growth.</a:t>
                </a:r>
                <a:r>
                  <a:rPr lang="zh-CN" altLang="zh-CN" sz="1400">
                    <a:effectLst/>
                    <a:ea typeface="Cambria Math" panose="02040503050406030204" pitchFamily="18" charset="0"/>
                  </a:rPr>
                  <a:t> </a:t>
                </a:r>
                <a14:m>
                  <m:oMath xmlns:m="http://schemas.openxmlformats.org/officeDocument/2006/math">
                    <m:sSub>
                      <m:sSubPr>
                        <m:ctrlPr>
                          <a:rPr lang="zh-CN" altLang="zh-CN" sz="1400" b="1" i="1" smtClean="0">
                            <a:solidFill>
                              <a:schemeClr val="accent1"/>
                            </a:solidFill>
                            <a:effectLst/>
                            <a:latin typeface="Cambria Math" panose="02040503050406030204" pitchFamily="18" charset="0"/>
                            <a:ea typeface="Cambria Math" panose="02040503050406030204" pitchFamily="18" charset="0"/>
                          </a:rPr>
                        </m:ctrlPr>
                      </m:sSubPr>
                      <m:e>
                        <m:r>
                          <a:rPr lang="en-US" altLang="zh-CN" sz="1400" b="1" i="1">
                            <a:solidFill>
                              <a:schemeClr val="accent1"/>
                            </a:solidFill>
                            <a:effectLst/>
                            <a:latin typeface="Cambria Math" panose="02040503050406030204" pitchFamily="18" charset="0"/>
                            <a:ea typeface="宋体" panose="02010600030101010101" pitchFamily="2" charset="-122"/>
                            <a:cs typeface="Times New Roman" panose="02020603050405020304" pitchFamily="18" charset="0"/>
                          </a:rPr>
                          <m:t>𝑬</m:t>
                        </m:r>
                      </m:e>
                      <m:sub>
                        <m:r>
                          <a:rPr lang="en-US" altLang="zh-CN" sz="1400" b="1" i="1">
                            <a:solidFill>
                              <a:schemeClr val="accent1"/>
                            </a:solidFill>
                            <a:effectLst/>
                            <a:latin typeface="Cambria Math" panose="02040503050406030204" pitchFamily="18" charset="0"/>
                            <a:ea typeface="宋体" panose="02010600030101010101" pitchFamily="2" charset="-122"/>
                            <a:cs typeface="Times New Roman" panose="02020603050405020304" pitchFamily="18" charset="0"/>
                          </a:rPr>
                          <m:t>𝑻𝑬𝑷</m:t>
                        </m:r>
                      </m:sub>
                    </m:sSub>
                  </m:oMath>
                </a14:m>
                <a:r>
                  <a:rPr lang="en-US" altLang="zh-CN" sz="1400" b="1">
                    <a:solidFill>
                      <a:schemeClr val="accent1"/>
                    </a:solidFill>
                    <a:latin typeface="Arial" panose="020B0604020202020204" pitchFamily="34" charset="0"/>
                    <a:cs typeface="Arial" panose="020B0604020202020204" pitchFamily="34" charset="0"/>
                    <a:sym typeface="+mn-lt"/>
                  </a:rPr>
                  <a:t> </a:t>
                </a:r>
                <a:r>
                  <a:rPr lang="en-US" altLang="zh-CN" sz="1400">
                    <a:latin typeface="Arial" panose="020B0604020202020204" pitchFamily="34" charset="0"/>
                    <a:cs typeface="Arial" panose="020B0604020202020204" pitchFamily="34" charset="0"/>
                    <a:sym typeface="+mn-lt"/>
                  </a:rPr>
                  <a:t>stands for the accumulated TEP at seedling stage. </a:t>
                </a:r>
                <a14:m>
                  <m:oMath xmlns:m="http://schemas.openxmlformats.org/officeDocument/2006/math">
                    <m:sSub>
                      <m:sSubPr>
                        <m:ctrlPr>
                          <a:rPr lang="zh-CN" altLang="zh-CN" sz="1400" b="1" i="1" smtClean="0">
                            <a:solidFill>
                              <a:schemeClr val="accent1"/>
                            </a:solidFill>
                            <a:latin typeface="Cambria Math" panose="02040503050406030204" pitchFamily="18" charset="0"/>
                          </a:rPr>
                        </m:ctrlPr>
                      </m:sSubPr>
                      <m:e>
                        <m:r>
                          <a:rPr lang="en-US" altLang="zh-CN" sz="1400" b="1" i="1">
                            <a:solidFill>
                              <a:schemeClr val="accent1"/>
                            </a:solidFill>
                            <a:latin typeface="Cambria Math" panose="02040503050406030204" pitchFamily="18" charset="0"/>
                          </a:rPr>
                          <m:t>𝑫</m:t>
                        </m:r>
                      </m:e>
                      <m:sub>
                        <m:r>
                          <a:rPr lang="en-US" altLang="zh-CN" sz="1400" b="1" i="1">
                            <a:solidFill>
                              <a:schemeClr val="accent1"/>
                            </a:solidFill>
                            <a:latin typeface="Cambria Math" panose="02040503050406030204" pitchFamily="18" charset="0"/>
                          </a:rPr>
                          <m:t>𝑻𝑬𝑷</m:t>
                        </m:r>
                      </m:sub>
                    </m:sSub>
                  </m:oMath>
                </a14:m>
                <a:r>
                  <a:rPr lang="en-US" altLang="zh-CN" sz="1400">
                    <a:solidFill>
                      <a:schemeClr val="accent1"/>
                    </a:solidFill>
                    <a:latin typeface="Arial" panose="020B0604020202020204" pitchFamily="34" charset="0"/>
                    <a:cs typeface="Arial" panose="020B0604020202020204" pitchFamily="34" charset="0"/>
                    <a:sym typeface="+mn-lt"/>
                  </a:rPr>
                  <a:t> </a:t>
                </a:r>
                <a:r>
                  <a:rPr lang="en-US" altLang="zh-CN" sz="1400">
                    <a:latin typeface="Arial" panose="020B0604020202020204" pitchFamily="34" charset="0"/>
                    <a:cs typeface="Arial" panose="020B0604020202020204" pitchFamily="34" charset="0"/>
                    <a:sym typeface="+mn-lt"/>
                  </a:rPr>
                  <a:t>stands for the daily TEP. </a:t>
                </a:r>
                <a14:m>
                  <m:oMath xmlns:m="http://schemas.openxmlformats.org/officeDocument/2006/math">
                    <m:sSub>
                      <m:sSubPr>
                        <m:ctrlPr>
                          <a:rPr lang="zh-CN" altLang="zh-CN" sz="1400" b="1" i="1" smtClean="0">
                            <a:solidFill>
                              <a:schemeClr val="accent1"/>
                            </a:solidFill>
                            <a:latin typeface="Cambria Math" panose="02040503050406030204" pitchFamily="18" charset="0"/>
                          </a:rPr>
                        </m:ctrlPr>
                      </m:sSubPr>
                      <m:e>
                        <m:r>
                          <a:rPr lang="en-US" altLang="zh-CN" sz="1400" b="1" i="1">
                            <a:solidFill>
                              <a:schemeClr val="accent1"/>
                            </a:solidFill>
                            <a:latin typeface="Cambria Math" panose="02040503050406030204" pitchFamily="18" charset="0"/>
                          </a:rPr>
                          <m:t>𝑹𝑻𝑬</m:t>
                        </m:r>
                      </m:e>
                      <m:sub>
                        <m:r>
                          <a:rPr lang="en-US" altLang="zh-CN" sz="1400" b="1" i="1">
                            <a:solidFill>
                              <a:schemeClr val="accent1"/>
                            </a:solidFill>
                            <a:latin typeface="Cambria Math" panose="02040503050406030204" pitchFamily="18" charset="0"/>
                          </a:rPr>
                          <m:t>𝒊</m:t>
                        </m:r>
                      </m:sub>
                    </m:sSub>
                  </m:oMath>
                </a14:m>
                <a:r>
                  <a:rPr lang="en-US" altLang="zh-CN" sz="1400" b="1">
                    <a:solidFill>
                      <a:schemeClr val="accent1"/>
                    </a:solidFill>
                    <a:latin typeface="Arial" panose="020B0604020202020204" pitchFamily="34" charset="0"/>
                    <a:cs typeface="Arial" panose="020B0604020202020204" pitchFamily="34" charset="0"/>
                    <a:sym typeface="+mn-lt"/>
                  </a:rPr>
                  <a:t> </a:t>
                </a:r>
                <a:r>
                  <a:rPr lang="en-US" altLang="zh-CN" sz="1400">
                    <a:latin typeface="Arial" panose="020B0604020202020204" pitchFamily="34" charset="0"/>
                    <a:cs typeface="Arial" panose="020B0604020202020204" pitchFamily="34" charset="0"/>
                    <a:sym typeface="+mn-lt"/>
                  </a:rPr>
                  <a:t>stands for the relative thermal effectiveness the ith hour of the current day.</a:t>
                </a:r>
                <a14:m>
                  <m:oMath xmlns:m="http://schemas.openxmlformats.org/officeDocument/2006/math">
                    <m:sSub>
                      <m:sSubPr>
                        <m:ctrlPr>
                          <a:rPr lang="zh-CN" altLang="zh-CN" sz="1400" b="1" i="1" smtClean="0">
                            <a:solidFill>
                              <a:schemeClr val="accent1"/>
                            </a:solidFill>
                            <a:latin typeface="Cambria Math" panose="02040503050406030204" pitchFamily="18" charset="0"/>
                          </a:rPr>
                        </m:ctrlPr>
                      </m:sSubPr>
                      <m:e>
                        <m:r>
                          <a:rPr lang="en-US" altLang="zh-CN" sz="1400" b="1" i="1" smtClean="0">
                            <a:solidFill>
                              <a:schemeClr val="accent1"/>
                            </a:solidFill>
                            <a:latin typeface="Cambria Math" panose="02040503050406030204" pitchFamily="18" charset="0"/>
                          </a:rPr>
                          <m:t>𝑷𝑨𝑹</m:t>
                        </m:r>
                      </m:e>
                      <m:sub>
                        <m:r>
                          <a:rPr lang="en-US" altLang="zh-CN" sz="1400" b="1" i="1">
                            <a:solidFill>
                              <a:schemeClr val="accent1"/>
                            </a:solidFill>
                            <a:latin typeface="Cambria Math" panose="02040503050406030204" pitchFamily="18" charset="0"/>
                          </a:rPr>
                          <m:t>𝒊</m:t>
                        </m:r>
                      </m:sub>
                    </m:sSub>
                  </m:oMath>
                </a14:m>
                <a:r>
                  <a:rPr lang="en-US" altLang="zh-CN" sz="1400">
                    <a:latin typeface="Arial" panose="020B0604020202020204" pitchFamily="34" charset="0"/>
                    <a:cs typeface="Arial" panose="020B0604020202020204" pitchFamily="34" charset="0"/>
                    <a:sym typeface="+mn-lt"/>
                  </a:rPr>
                  <a:t>stands for the total photosynthetically active radiation the ith hour of the current day.</a:t>
                </a:r>
                <a:endParaRPr lang="zh-CN" altLang="en-US" sz="1400" dirty="0">
                  <a:latin typeface="Arial" panose="020B0604020202020204" pitchFamily="34" charset="0"/>
                  <a:cs typeface="Arial" panose="020B0604020202020204" pitchFamily="34" charset="0"/>
                  <a:sym typeface="+mn-lt"/>
                </a:endParaRPr>
              </a:p>
            </p:txBody>
          </p:sp>
        </mc:Choice>
        <mc:Fallback xmlns="">
          <p:sp>
            <p:nvSpPr>
              <p:cNvPr id="59" name="文本框 58">
                <a:extLst>
                  <a:ext uri="{FF2B5EF4-FFF2-40B4-BE49-F238E27FC236}">
                    <a16:creationId xmlns:a16="http://schemas.microsoft.com/office/drawing/2014/main" id="{F061A631-6F44-0E47-4586-0B8983FCD781}"/>
                  </a:ext>
                </a:extLst>
              </p:cNvPr>
              <p:cNvSpPr txBox="1">
                <a:spLocks noRot="1" noChangeAspect="1" noMove="1" noResize="1" noEditPoints="1" noAdjustHandles="1" noChangeArrowheads="1" noChangeShapeType="1" noTextEdit="1"/>
              </p:cNvSpPr>
              <p:nvPr/>
            </p:nvSpPr>
            <p:spPr>
              <a:xfrm>
                <a:off x="668795" y="1875658"/>
                <a:ext cx="5713783" cy="1668214"/>
              </a:xfrm>
              <a:prstGeom prst="rect">
                <a:avLst/>
              </a:prstGeom>
              <a:blipFill>
                <a:blip r:embed="rId7"/>
                <a:stretch>
                  <a:fillRect l="-320" r="-320" b="-29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23C0C595-879A-AE83-7544-8042068ADD51}"/>
                  </a:ext>
                </a:extLst>
              </p:cNvPr>
              <p:cNvSpPr txBox="1"/>
              <p:nvPr/>
            </p:nvSpPr>
            <p:spPr>
              <a:xfrm>
                <a:off x="668796" y="3775056"/>
                <a:ext cx="5713782" cy="1023357"/>
              </a:xfrm>
              <a:prstGeom prst="rect">
                <a:avLst/>
              </a:prstGeom>
              <a:noFill/>
            </p:spPr>
            <p:txBody>
              <a:bodyPr wrap="square" rtlCol="0">
                <a:spAutoFit/>
              </a:bodyPr>
              <a:lstStyle/>
              <a:p>
                <a:pPr algn="just">
                  <a:lnSpc>
                    <a:spcPct val="150000"/>
                  </a:lnSpc>
                </a:pPr>
                <a:r>
                  <a:rPr lang="en-US" altLang="zh-CN" sz="1400" b="1" i="1">
                    <a:solidFill>
                      <a:schemeClr val="accent1"/>
                    </a:solidFill>
                    <a:latin typeface="Arial" panose="020B0604020202020204" pitchFamily="34" charset="0"/>
                    <a:cs typeface="Arial" panose="020B0604020202020204" pitchFamily="34" charset="0"/>
                    <a:sym typeface="+mn-lt"/>
                  </a:rPr>
                  <a:t>GCI</a:t>
                </a:r>
                <a:r>
                  <a:rPr lang="en-US" altLang="zh-CN" sz="1400">
                    <a:latin typeface="Arial" panose="020B0604020202020204" pitchFamily="34" charset="0"/>
                    <a:cs typeface="Arial" panose="020B0604020202020204" pitchFamily="34" charset="0"/>
                    <a:sym typeface="+mn-lt"/>
                  </a:rPr>
                  <a:t> is the total growth composite index of crops.</a:t>
                </a:r>
                <a:r>
                  <a:rPr lang="zh-CN" altLang="zh-CN" sz="1400">
                    <a:effectLst/>
                    <a:ea typeface="Cambria Math" panose="02040503050406030204" pitchFamily="18" charset="0"/>
                  </a:rPr>
                  <a:t> </a:t>
                </a:r>
                <a14:m>
                  <m:oMath xmlns:m="http://schemas.openxmlformats.org/officeDocument/2006/math">
                    <m:sSub>
                      <m:sSubPr>
                        <m:ctrlPr>
                          <a:rPr lang="zh-CN" altLang="zh-CN" sz="1400" i="1" smtClean="0">
                            <a:solidFill>
                              <a:schemeClr val="accent1"/>
                            </a:solidFill>
                            <a:effectLst/>
                            <a:latin typeface="Cambria Math" panose="02040503050406030204" pitchFamily="18" charset="0"/>
                            <a:ea typeface="Cambria Math" panose="02040503050406030204" pitchFamily="18" charset="0"/>
                          </a:rPr>
                        </m:ctrlPr>
                      </m:sSubPr>
                      <m:e>
                        <m:r>
                          <a:rPr lang="en-US" altLang="zh-CN" sz="1400" b="1" i="1">
                            <a:solidFill>
                              <a:schemeClr val="accent1"/>
                            </a:solidFill>
                            <a:effectLst/>
                            <a:latin typeface="Cambria Math" panose="02040503050406030204" pitchFamily="18" charset="0"/>
                            <a:ea typeface="宋体" panose="02010600030101010101" pitchFamily="2" charset="-122"/>
                            <a:cs typeface="Times New Roman" panose="02020603050405020304" pitchFamily="18" charset="0"/>
                          </a:rPr>
                          <m:t>𝑺𝑫</m:t>
                        </m:r>
                      </m:e>
                      <m:sub>
                        <m:r>
                          <a:rPr lang="en-US" altLang="zh-CN" sz="1400" i="1">
                            <a:solidFill>
                              <a:schemeClr val="accent1"/>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400" b="0" i="0" smtClean="0">
                        <a:effectLst/>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1400">
                    <a:latin typeface="Arial" panose="020B0604020202020204" pitchFamily="34" charset="0"/>
                    <a:cs typeface="Arial" panose="020B0604020202020204" pitchFamily="34" charset="0"/>
                    <a:sym typeface="+mn-lt"/>
                  </a:rPr>
                  <a:t>is the cumulative stem thickness within i day. </a:t>
                </a:r>
                <a14:m>
                  <m:oMath xmlns:m="http://schemas.openxmlformats.org/officeDocument/2006/math">
                    <m:sSub>
                      <m:sSubPr>
                        <m:ctrlPr>
                          <a:rPr lang="zh-CN" altLang="zh-CN" sz="1400" b="1" i="1" smtClean="0">
                            <a:solidFill>
                              <a:schemeClr val="accent1"/>
                            </a:solidFill>
                            <a:latin typeface="Cambria Math" panose="02040503050406030204" pitchFamily="18" charset="0"/>
                          </a:rPr>
                        </m:ctrlPr>
                      </m:sSubPr>
                      <m:e>
                        <m:r>
                          <a:rPr lang="en-US" altLang="zh-CN" sz="1400" b="1" i="1">
                            <a:solidFill>
                              <a:schemeClr val="accent1"/>
                            </a:solidFill>
                            <a:latin typeface="Cambria Math" panose="02040503050406030204" pitchFamily="18" charset="0"/>
                          </a:rPr>
                          <m:t>𝑷𝑯</m:t>
                        </m:r>
                      </m:e>
                      <m:sub>
                        <m:r>
                          <a:rPr lang="en-US" altLang="zh-CN" sz="1400" b="1" i="1">
                            <a:solidFill>
                              <a:schemeClr val="accent1"/>
                            </a:solidFill>
                            <a:latin typeface="Cambria Math" panose="02040503050406030204" pitchFamily="18" charset="0"/>
                          </a:rPr>
                          <m:t>𝒊</m:t>
                        </m:r>
                      </m:sub>
                    </m:sSub>
                  </m:oMath>
                </a14:m>
                <a:r>
                  <a:rPr lang="en-US" altLang="zh-CN" sz="1400" b="1" i="1">
                    <a:latin typeface="Arial" panose="020B0604020202020204" pitchFamily="34" charset="0"/>
                    <a:cs typeface="Arial" panose="020B0604020202020204" pitchFamily="34" charset="0"/>
                    <a:sym typeface="+mn-lt"/>
                  </a:rPr>
                  <a:t> </a:t>
                </a:r>
                <a:r>
                  <a:rPr lang="en-US" altLang="zh-CN" sz="1400">
                    <a:latin typeface="Arial" panose="020B0604020202020204" pitchFamily="34" charset="0"/>
                    <a:cs typeface="Arial" panose="020B0604020202020204" pitchFamily="34" charset="0"/>
                    <a:sym typeface="+mn-lt"/>
                  </a:rPr>
                  <a:t>is the cumulative plant height within i day.</a:t>
                </a:r>
                <a:r>
                  <a:rPr lang="zh-CN" altLang="zh-CN" sz="1400"/>
                  <a:t> </a:t>
                </a:r>
                <a14:m>
                  <m:oMath xmlns:m="http://schemas.openxmlformats.org/officeDocument/2006/math">
                    <m:sSub>
                      <m:sSubPr>
                        <m:ctrlPr>
                          <a:rPr lang="zh-CN" altLang="zh-CN" sz="1400" b="1" i="1" smtClean="0">
                            <a:solidFill>
                              <a:schemeClr val="accent1"/>
                            </a:solidFill>
                            <a:latin typeface="Cambria Math" panose="02040503050406030204" pitchFamily="18" charset="0"/>
                          </a:rPr>
                        </m:ctrlPr>
                      </m:sSubPr>
                      <m:e>
                        <m:r>
                          <a:rPr lang="en-US" altLang="zh-CN" sz="1400" b="1" i="1">
                            <a:solidFill>
                              <a:schemeClr val="accent1"/>
                            </a:solidFill>
                            <a:latin typeface="Cambria Math" panose="02040503050406030204" pitchFamily="18" charset="0"/>
                          </a:rPr>
                          <m:t>𝑳𝑨</m:t>
                        </m:r>
                      </m:e>
                      <m:sub>
                        <m:r>
                          <a:rPr lang="en-US" altLang="zh-CN" sz="1400" b="1" i="1">
                            <a:solidFill>
                              <a:schemeClr val="accent1"/>
                            </a:solidFill>
                            <a:latin typeface="Cambria Math" panose="02040503050406030204" pitchFamily="18" charset="0"/>
                          </a:rPr>
                          <m:t>𝒊</m:t>
                        </m:r>
                      </m:sub>
                    </m:sSub>
                    <m:r>
                      <a:rPr lang="en-US" altLang="zh-CN" sz="1400" b="1" i="1" smtClean="0">
                        <a:solidFill>
                          <a:schemeClr val="accent1"/>
                        </a:solidFill>
                        <a:latin typeface="Cambria Math" panose="02040503050406030204" pitchFamily="18" charset="0"/>
                      </a:rPr>
                      <m:t> </m:t>
                    </m:r>
                  </m:oMath>
                </a14:m>
                <a:r>
                  <a:rPr lang="en-US" altLang="zh-CN" sz="1400">
                    <a:latin typeface="Arial" panose="020B0604020202020204" pitchFamily="34" charset="0"/>
                    <a:cs typeface="Arial" panose="020B0604020202020204" pitchFamily="34" charset="0"/>
                    <a:sym typeface="+mn-lt"/>
                  </a:rPr>
                  <a:t>is the cumulative leaf area within i day.</a:t>
                </a:r>
                <a:endParaRPr lang="zh-CN" altLang="en-US" sz="1400" dirty="0">
                  <a:latin typeface="Arial" panose="020B0604020202020204" pitchFamily="34" charset="0"/>
                  <a:cs typeface="Arial" panose="020B0604020202020204" pitchFamily="34" charset="0"/>
                  <a:sym typeface="+mn-lt"/>
                </a:endParaRPr>
              </a:p>
            </p:txBody>
          </p:sp>
        </mc:Choice>
        <mc:Fallback xmlns="">
          <p:sp>
            <p:nvSpPr>
              <p:cNvPr id="61" name="文本框 60">
                <a:extLst>
                  <a:ext uri="{FF2B5EF4-FFF2-40B4-BE49-F238E27FC236}">
                    <a16:creationId xmlns:a16="http://schemas.microsoft.com/office/drawing/2014/main" id="{23C0C595-879A-AE83-7544-8042068ADD51}"/>
                  </a:ext>
                </a:extLst>
              </p:cNvPr>
              <p:cNvSpPr txBox="1">
                <a:spLocks noRot="1" noChangeAspect="1" noMove="1" noResize="1" noEditPoints="1" noAdjustHandles="1" noChangeArrowheads="1" noChangeShapeType="1" noTextEdit="1"/>
              </p:cNvSpPr>
              <p:nvPr/>
            </p:nvSpPr>
            <p:spPr>
              <a:xfrm>
                <a:off x="668796" y="3775056"/>
                <a:ext cx="5713782" cy="1023357"/>
              </a:xfrm>
              <a:prstGeom prst="rect">
                <a:avLst/>
              </a:prstGeom>
              <a:blipFill>
                <a:blip r:embed="rId8"/>
                <a:stretch>
                  <a:fillRect l="-320" r="-320" b="-53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7920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7">
            <a:extLst>
              <a:ext uri="{FF2B5EF4-FFF2-40B4-BE49-F238E27FC236}">
                <a16:creationId xmlns:a16="http://schemas.microsoft.com/office/drawing/2014/main" id="{B4B1CE30-14B3-A203-F405-50F1CAFD3D48}"/>
              </a:ext>
            </a:extLst>
          </p:cNvPr>
          <p:cNvSpPr txBox="1">
            <a:spLocks noChangeArrowheads="1"/>
          </p:cNvSpPr>
          <p:nvPr/>
        </p:nvSpPr>
        <p:spPr bwMode="auto">
          <a:xfrm>
            <a:off x="839416" y="106362"/>
            <a:ext cx="4218853"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a:solidFill>
                  <a:schemeClr val="bg1"/>
                </a:solidFill>
              </a:rPr>
              <a:t>Research</a:t>
            </a:r>
            <a:r>
              <a:rPr lang="zh-CN" altLang="en-US" b="1">
                <a:solidFill>
                  <a:schemeClr val="bg1"/>
                </a:solidFill>
              </a:rPr>
              <a:t> </a:t>
            </a:r>
            <a:r>
              <a:rPr lang="en-US" altLang="zh-CN" b="1">
                <a:solidFill>
                  <a:schemeClr val="bg1"/>
                </a:solidFill>
              </a:rPr>
              <a:t>Methods</a:t>
            </a:r>
            <a:endParaRPr lang="zh-CN" altLang="en-US" b="1" dirty="0">
              <a:solidFill>
                <a:schemeClr val="bg1"/>
              </a:solidFill>
            </a:endParaRPr>
          </a:p>
        </p:txBody>
      </p:sp>
      <p:grpSp>
        <p:nvGrpSpPr>
          <p:cNvPr id="9" name="组合 8">
            <a:extLst>
              <a:ext uri="{FF2B5EF4-FFF2-40B4-BE49-F238E27FC236}">
                <a16:creationId xmlns:a16="http://schemas.microsoft.com/office/drawing/2014/main" id="{1BC8C819-45FC-6BD6-118E-F0975AAEE1FA}"/>
              </a:ext>
            </a:extLst>
          </p:cNvPr>
          <p:cNvGrpSpPr>
            <a:grpSpLocks/>
          </p:cNvGrpSpPr>
          <p:nvPr/>
        </p:nvGrpSpPr>
        <p:grpSpPr>
          <a:xfrm>
            <a:off x="213233" y="1228964"/>
            <a:ext cx="4154575" cy="354826"/>
            <a:chOff x="193418" y="479019"/>
            <a:chExt cx="1232055" cy="354826"/>
          </a:xfrm>
          <a:solidFill>
            <a:schemeClr val="bg1"/>
          </a:solidFill>
        </p:grpSpPr>
        <p:sp>
          <p:nvSpPr>
            <p:cNvPr id="10" name="矩形: 圆角 9">
              <a:extLst>
                <a:ext uri="{FF2B5EF4-FFF2-40B4-BE49-F238E27FC236}">
                  <a16:creationId xmlns:a16="http://schemas.microsoft.com/office/drawing/2014/main" id="{6DC0DDBC-B936-C978-2938-39E0678EC7DB}"/>
                </a:ext>
              </a:extLst>
            </p:cNvPr>
            <p:cNvSpPr/>
            <p:nvPr/>
          </p:nvSpPr>
          <p:spPr>
            <a:xfrm>
              <a:off x="193418" y="479019"/>
              <a:ext cx="1232055" cy="354826"/>
            </a:xfrm>
            <a:prstGeom prst="roundRect">
              <a:avLst>
                <a:gd name="adj" fmla="val 5000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11" name="文本框 9">
              <a:extLst>
                <a:ext uri="{FF2B5EF4-FFF2-40B4-BE49-F238E27FC236}">
                  <a16:creationId xmlns:a16="http://schemas.microsoft.com/office/drawing/2014/main" id="{4BEF04CC-A6F9-7250-A9AE-1C2B0D457340}"/>
                </a:ext>
              </a:extLst>
            </p:cNvPr>
            <p:cNvSpPr txBox="1"/>
            <p:nvPr/>
          </p:nvSpPr>
          <p:spPr>
            <a:xfrm>
              <a:off x="260805" y="487155"/>
              <a:ext cx="1097281" cy="338554"/>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chemeClr val="accent1"/>
                  </a:solidFill>
                  <a:effectLst/>
                  <a:uLnTx/>
                  <a:uFillTx/>
                  <a:cs typeface="+mn-ea"/>
                  <a:sym typeface="+mn-lt"/>
                </a:rPr>
                <a:t>Digital Model Fitting Algorithm</a:t>
              </a:r>
              <a:endParaRPr kumimoji="0" lang="zh-CN" altLang="en-US" sz="1600" b="1" i="0" u="none" strike="noStrike" kern="1200" cap="none" spc="0" normalizeH="0" baseline="0" noProof="0" dirty="0">
                <a:ln>
                  <a:noFill/>
                </a:ln>
                <a:solidFill>
                  <a:schemeClr val="accent1"/>
                </a:solidFill>
                <a:effectLst/>
                <a:uLnTx/>
                <a:uFillTx/>
                <a:cs typeface="+mn-ea"/>
                <a:sym typeface="+mn-lt"/>
              </a:endParaRPr>
            </a:p>
          </p:txBody>
        </p:sp>
      </p:grpSp>
      <p:grpSp>
        <p:nvGrpSpPr>
          <p:cNvPr id="7" name="组合 5">
            <a:extLst>
              <a:ext uri="{FF2B5EF4-FFF2-40B4-BE49-F238E27FC236}">
                <a16:creationId xmlns:a16="http://schemas.microsoft.com/office/drawing/2014/main" id="{B9FDA825-C382-3C46-6815-B26D9B4075A4}"/>
              </a:ext>
            </a:extLst>
          </p:cNvPr>
          <p:cNvGrpSpPr>
            <a:grpSpLocks/>
          </p:cNvGrpSpPr>
          <p:nvPr/>
        </p:nvGrpSpPr>
        <p:grpSpPr bwMode="auto">
          <a:xfrm>
            <a:off x="165558" y="188640"/>
            <a:ext cx="638175" cy="638175"/>
            <a:chOff x="3209823" y="2234042"/>
            <a:chExt cx="1607262" cy="1607262"/>
          </a:xfrm>
        </p:grpSpPr>
        <p:sp>
          <p:nvSpPr>
            <p:cNvPr id="8" name="椭圆 7">
              <a:extLst>
                <a:ext uri="{FF2B5EF4-FFF2-40B4-BE49-F238E27FC236}">
                  <a16:creationId xmlns:a16="http://schemas.microsoft.com/office/drawing/2014/main" id="{1C14AF5F-0A1D-27CD-9C23-554AABF8D9E7}"/>
                </a:ext>
              </a:extLst>
            </p:cNvPr>
            <p:cNvSpPr/>
            <p:nvPr/>
          </p:nvSpPr>
          <p:spPr>
            <a:xfrm>
              <a:off x="3209823" y="2234042"/>
              <a:ext cx="1607262" cy="1607262"/>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2" name="椭圆 11">
              <a:extLst>
                <a:ext uri="{FF2B5EF4-FFF2-40B4-BE49-F238E27FC236}">
                  <a16:creationId xmlns:a16="http://schemas.microsoft.com/office/drawing/2014/main" id="{6D92600C-255A-980A-1B70-E486AF87C9BC}"/>
                </a:ext>
              </a:extLst>
            </p:cNvPr>
            <p:cNvSpPr/>
            <p:nvPr/>
          </p:nvSpPr>
          <p:spPr>
            <a:xfrm>
              <a:off x="3317775" y="2341991"/>
              <a:ext cx="1391361" cy="1391361"/>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4" name="KSO_Shape">
              <a:extLst>
                <a:ext uri="{FF2B5EF4-FFF2-40B4-BE49-F238E27FC236}">
                  <a16:creationId xmlns:a16="http://schemas.microsoft.com/office/drawing/2014/main" id="{409A67D9-F9A2-71F5-9F83-0A21FF0C2E24}"/>
                </a:ext>
              </a:extLst>
            </p:cNvPr>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chemeClr val="accent2"/>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noProof="1">
                <a:solidFill>
                  <a:srgbClr val="FFFFFF"/>
                </a:solidFill>
              </a:endParaRPr>
            </a:p>
          </p:txBody>
        </p:sp>
      </p:grpSp>
      <p:pic>
        <p:nvPicPr>
          <p:cNvPr id="3" name="图片 2">
            <a:extLst>
              <a:ext uri="{FF2B5EF4-FFF2-40B4-BE49-F238E27FC236}">
                <a16:creationId xmlns:a16="http://schemas.microsoft.com/office/drawing/2014/main" id="{5FDC9437-8A9F-63B6-868C-77E5F6849246}"/>
              </a:ext>
            </a:extLst>
          </p:cNvPr>
          <p:cNvPicPr>
            <a:picLocks noChangeAspect="1"/>
          </p:cNvPicPr>
          <p:nvPr/>
        </p:nvPicPr>
        <p:blipFill>
          <a:blip r:embed="rId3"/>
          <a:stretch>
            <a:fillRect/>
          </a:stretch>
        </p:blipFill>
        <p:spPr>
          <a:xfrm>
            <a:off x="6672064" y="1575654"/>
            <a:ext cx="4585038" cy="5144080"/>
          </a:xfrm>
          <a:prstGeom prst="rect">
            <a:avLst/>
          </a:prstGeom>
        </p:spPr>
      </p:pic>
      <p:sp>
        <p:nvSpPr>
          <p:cNvPr id="5" name="文本框 4">
            <a:extLst>
              <a:ext uri="{FF2B5EF4-FFF2-40B4-BE49-F238E27FC236}">
                <a16:creationId xmlns:a16="http://schemas.microsoft.com/office/drawing/2014/main" id="{051EF73E-7B2C-7476-CCC7-23F10AE93070}"/>
              </a:ext>
            </a:extLst>
          </p:cNvPr>
          <p:cNvSpPr txBox="1"/>
          <p:nvPr/>
        </p:nvSpPr>
        <p:spPr>
          <a:xfrm>
            <a:off x="668796" y="2195973"/>
            <a:ext cx="4995156" cy="3903441"/>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n"/>
            </a:pPr>
            <a:r>
              <a:rPr lang="en-US" altLang="zh-CN" sz="1400">
                <a:latin typeface="Arial" panose="020B0604020202020204" pitchFamily="34" charset="0"/>
                <a:cs typeface="Arial" panose="020B0604020202020204" pitchFamily="34" charset="0"/>
                <a:sym typeface="+mn-lt"/>
              </a:rPr>
              <a:t>Environmental data: air temperature, air humidity and PAR, etc.</a:t>
            </a:r>
          </a:p>
          <a:p>
            <a:pPr marL="285750" indent="-285750" algn="just">
              <a:lnSpc>
                <a:spcPct val="200000"/>
              </a:lnSpc>
              <a:buFont typeface="Wingdings" panose="05000000000000000000" pitchFamily="2" charset="2"/>
              <a:buChar char="n"/>
            </a:pPr>
            <a:r>
              <a:rPr lang="en-US" altLang="zh-CN" sz="1400">
                <a:latin typeface="Arial" panose="020B0604020202020204" pitchFamily="34" charset="0"/>
                <a:cs typeface="Arial" panose="020B0604020202020204" pitchFamily="34" charset="0"/>
                <a:sym typeface="+mn-lt"/>
              </a:rPr>
              <a:t>Crop organ phenotype data : plant height, stem thickness, leaf area, etc.</a:t>
            </a:r>
          </a:p>
          <a:p>
            <a:pPr marL="285750" indent="-285750" algn="just">
              <a:lnSpc>
                <a:spcPct val="200000"/>
              </a:lnSpc>
              <a:buFont typeface="Wingdings" panose="05000000000000000000" pitchFamily="2" charset="2"/>
              <a:buChar char="n"/>
            </a:pPr>
            <a:r>
              <a:rPr lang="en-US" altLang="zh-CN" sz="1400">
                <a:latin typeface="Arial" panose="020B0604020202020204" pitchFamily="34" charset="0"/>
                <a:cs typeface="Arial" panose="020B0604020202020204" pitchFamily="34" charset="0"/>
                <a:sym typeface="+mn-lt"/>
              </a:rPr>
              <a:t>Input: </a:t>
            </a:r>
            <a:r>
              <a:rPr lang="en-US" altLang="zh-CN" sz="1400" b="1">
                <a:solidFill>
                  <a:schemeClr val="accent1"/>
                </a:solidFill>
                <a:latin typeface="Arial" panose="020B0604020202020204" pitchFamily="34" charset="0"/>
                <a:cs typeface="Arial" panose="020B0604020202020204" pitchFamily="34" charset="0"/>
                <a:sym typeface="+mn-lt"/>
              </a:rPr>
              <a:t>environmental data </a:t>
            </a:r>
            <a:r>
              <a:rPr lang="en-US" altLang="zh-CN" sz="1400">
                <a:latin typeface="Arial" panose="020B0604020202020204" pitchFamily="34" charset="0"/>
                <a:cs typeface="Arial" panose="020B0604020202020204" pitchFamily="34" charset="0"/>
                <a:sym typeface="+mn-lt"/>
              </a:rPr>
              <a:t>and </a:t>
            </a:r>
            <a:r>
              <a:rPr lang="en-US" altLang="zh-CN" sz="1400" b="1">
                <a:solidFill>
                  <a:schemeClr val="accent1"/>
                </a:solidFill>
                <a:latin typeface="Arial" panose="020B0604020202020204" pitchFamily="34" charset="0"/>
                <a:cs typeface="Arial" panose="020B0604020202020204" pitchFamily="34" charset="0"/>
                <a:sym typeface="+mn-lt"/>
              </a:rPr>
              <a:t>crop organ phenotype data</a:t>
            </a:r>
            <a:r>
              <a:rPr lang="en-US" altLang="zh-CN" sz="1400">
                <a:latin typeface="Arial" panose="020B0604020202020204" pitchFamily="34" charset="0"/>
                <a:cs typeface="Arial" panose="020B0604020202020204" pitchFamily="34" charset="0"/>
                <a:sym typeface="+mn-lt"/>
              </a:rPr>
              <a:t>.</a:t>
            </a:r>
          </a:p>
          <a:p>
            <a:pPr marL="285750" indent="-285750" algn="just">
              <a:lnSpc>
                <a:spcPct val="200000"/>
              </a:lnSpc>
              <a:buFont typeface="Wingdings" panose="05000000000000000000" pitchFamily="2" charset="2"/>
              <a:buChar char="n"/>
            </a:pPr>
            <a:r>
              <a:rPr lang="en-US" altLang="zh-CN" sz="1400">
                <a:latin typeface="Arial" panose="020B0604020202020204" pitchFamily="34" charset="0"/>
                <a:cs typeface="Arial" panose="020B0604020202020204" pitchFamily="34" charset="0"/>
                <a:sym typeface="+mn-lt"/>
              </a:rPr>
              <a:t>Fitting algorithm: data fusion, grey correlation analysis and data fitting.</a:t>
            </a:r>
          </a:p>
          <a:p>
            <a:pPr marL="285750" indent="-285750" algn="just">
              <a:lnSpc>
                <a:spcPct val="200000"/>
              </a:lnSpc>
              <a:buFont typeface="Wingdings" panose="05000000000000000000" pitchFamily="2" charset="2"/>
              <a:buChar char="n"/>
            </a:pPr>
            <a:r>
              <a:rPr lang="en-US" altLang="zh-CN" sz="1400">
                <a:latin typeface="Arial" panose="020B0604020202020204" pitchFamily="34" charset="0"/>
                <a:cs typeface="Arial" panose="020B0604020202020204" pitchFamily="34" charset="0"/>
                <a:sym typeface="+mn-lt"/>
              </a:rPr>
              <a:t>Output: </a:t>
            </a:r>
            <a:r>
              <a:rPr lang="en-US" altLang="zh-CN" sz="1400" b="1">
                <a:solidFill>
                  <a:schemeClr val="accent1"/>
                </a:solidFill>
                <a:latin typeface="Arial" panose="020B0604020202020204" pitchFamily="34" charset="0"/>
                <a:cs typeface="Arial" panose="020B0604020202020204" pitchFamily="34" charset="0"/>
                <a:sym typeface="+mn-lt"/>
              </a:rPr>
              <a:t>digital crop growing modeling</a:t>
            </a:r>
            <a:r>
              <a:rPr lang="en-US" altLang="zh-CN" sz="1400">
                <a:latin typeface="Arial" panose="020B0604020202020204" pitchFamily="34" charset="0"/>
                <a:cs typeface="Arial" panose="020B0604020202020204" pitchFamily="34" charset="0"/>
                <a:sym typeface="+mn-lt"/>
              </a:rPr>
              <a:t>.</a:t>
            </a:r>
            <a:endParaRPr lang="zh-CN" altLang="en-US" sz="1400" dirty="0">
              <a:latin typeface="Arial" panose="020B0604020202020204" pitchFamily="34" charset="0"/>
              <a:cs typeface="Arial" panose="020B0604020202020204" pitchFamily="34" charset="0"/>
              <a:sym typeface="+mn-lt"/>
            </a:endParaRPr>
          </a:p>
        </p:txBody>
      </p:sp>
    </p:spTree>
    <p:extLst>
      <p:ext uri="{BB962C8B-B14F-4D97-AF65-F5344CB8AC3E}">
        <p14:creationId xmlns:p14="http://schemas.microsoft.com/office/powerpoint/2010/main" val="452875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1_Office 主题​​">
  <a:themeElements>
    <a:clrScheme name="湖北大学-summer">
      <a:dk1>
        <a:sysClr val="windowText" lastClr="000000"/>
      </a:dk1>
      <a:lt1>
        <a:sysClr val="window" lastClr="FFFFFF"/>
      </a:lt1>
      <a:dk2>
        <a:srgbClr val="44546A"/>
      </a:dk2>
      <a:lt2>
        <a:srgbClr val="E7E6E6"/>
      </a:lt2>
      <a:accent1>
        <a:srgbClr val="0A714F"/>
      </a:accent1>
      <a:accent2>
        <a:srgbClr val="0D9769"/>
      </a:accent2>
      <a:accent3>
        <a:srgbClr val="10B880"/>
      </a:accent3>
      <a:accent4>
        <a:srgbClr val="0D5EAC"/>
      </a:accent4>
      <a:accent5>
        <a:srgbClr val="C41A1F"/>
      </a:accent5>
      <a:accent6>
        <a:srgbClr val="DD5411"/>
      </a:accent6>
      <a:hlink>
        <a:srgbClr val="0563C1"/>
      </a:hlink>
      <a:folHlink>
        <a:srgbClr val="954F72"/>
      </a:folHlink>
    </a:clrScheme>
    <a:fontScheme name="bpwfhzom">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3570</TotalTime>
  <Words>1862</Words>
  <Application>Microsoft Office PowerPoint</Application>
  <PresentationFormat>宽屏</PresentationFormat>
  <Paragraphs>259</Paragraphs>
  <Slides>20</Slides>
  <Notes>19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等线</vt:lpstr>
      <vt:lpstr>微软雅黑</vt:lpstr>
      <vt:lpstr>Arial</vt:lpstr>
      <vt:lpstr>Calibri</vt:lpstr>
      <vt:lpstr>Cambria Math</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www.51pptmoban.com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湖北大学论文答辩</dc:title>
  <dc:creator>Summer</dc:creator>
  <cp:keywords>51PPT模板网</cp:keywords>
  <dc:description>www.51pptmoban.com</dc:description>
  <cp:lastModifiedBy>邓灿</cp:lastModifiedBy>
  <cp:revision>130</cp:revision>
  <dcterms:created xsi:type="dcterms:W3CDTF">2020-11-15T06:08:19Z</dcterms:created>
  <dcterms:modified xsi:type="dcterms:W3CDTF">2022-09-06T03:35:09Z</dcterms:modified>
</cp:coreProperties>
</file>